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1EF8-0EF4-4848-B5C6-FDE60501D41D}" type="datetimeFigureOut">
              <a:rPr lang="he-IL" smtClean="0"/>
              <a:t>כ"ה/סיון/תשע"ז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6BD-C30E-4D4B-97F8-6B42283BAF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930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1EF8-0EF4-4848-B5C6-FDE60501D41D}" type="datetimeFigureOut">
              <a:rPr lang="he-IL" smtClean="0"/>
              <a:t>כ"ה/סיון/תשע"ז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6BD-C30E-4D4B-97F8-6B42283BAF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28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1EF8-0EF4-4848-B5C6-FDE60501D41D}" type="datetimeFigureOut">
              <a:rPr lang="he-IL" smtClean="0"/>
              <a:t>כ"ה/סיון/תשע"ז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6BD-C30E-4D4B-97F8-6B42283BAF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916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1EF8-0EF4-4848-B5C6-FDE60501D41D}" type="datetimeFigureOut">
              <a:rPr lang="he-IL" smtClean="0"/>
              <a:t>כ"ה/סיון/תשע"ז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6BD-C30E-4D4B-97F8-6B42283BAF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36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1EF8-0EF4-4848-B5C6-FDE60501D41D}" type="datetimeFigureOut">
              <a:rPr lang="he-IL" smtClean="0"/>
              <a:t>כ"ה/סיון/תשע"ז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6BD-C30E-4D4B-97F8-6B42283BAF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7833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1EF8-0EF4-4848-B5C6-FDE60501D41D}" type="datetimeFigureOut">
              <a:rPr lang="he-IL" smtClean="0"/>
              <a:t>כ"ה/סיון/תשע"ז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6BD-C30E-4D4B-97F8-6B42283BAF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2526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1EF8-0EF4-4848-B5C6-FDE60501D41D}" type="datetimeFigureOut">
              <a:rPr lang="he-IL" smtClean="0"/>
              <a:t>כ"ה/סיון/תשע"ז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6BD-C30E-4D4B-97F8-6B42283BAF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526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1EF8-0EF4-4848-B5C6-FDE60501D41D}" type="datetimeFigureOut">
              <a:rPr lang="he-IL" smtClean="0"/>
              <a:t>כ"ה/סיון/תשע"ז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6BD-C30E-4D4B-97F8-6B42283BAF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2212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1EF8-0EF4-4848-B5C6-FDE60501D41D}" type="datetimeFigureOut">
              <a:rPr lang="he-IL" smtClean="0"/>
              <a:t>כ"ה/סיון/תשע"ז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6BD-C30E-4D4B-97F8-6B42283BAF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10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1EF8-0EF4-4848-B5C6-FDE60501D41D}" type="datetimeFigureOut">
              <a:rPr lang="he-IL" smtClean="0"/>
              <a:t>כ"ה/סיון/תשע"ז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6BD-C30E-4D4B-97F8-6B42283BAF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035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1EF8-0EF4-4848-B5C6-FDE60501D41D}" type="datetimeFigureOut">
              <a:rPr lang="he-IL" smtClean="0"/>
              <a:t>כ"ה/סיון/תשע"ז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5B6BD-C30E-4D4B-97F8-6B42283BAF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088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D1EF8-0EF4-4848-B5C6-FDE60501D41D}" type="datetimeFigureOut">
              <a:rPr lang="he-IL" smtClean="0"/>
              <a:t>כ"ה/סיון/תשע"ז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5B6BD-C30E-4D4B-97F8-6B42283BAF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141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בקשות לחופשה - תפעול </a:t>
            </a:r>
            <a:r>
              <a:rPr lang="he-IL" dirty="0" smtClean="0"/>
              <a:t>בתוכנת </a:t>
            </a:r>
            <a:r>
              <a:rPr lang="he-IL" dirty="0" smtClean="0"/>
              <a:t>הנוכחות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 smtClean="0"/>
              <a:t>הנהלת המכללה </a:t>
            </a:r>
            <a:r>
              <a:rPr lang="he-IL" dirty="0" smtClean="0"/>
              <a:t>החליטה </a:t>
            </a:r>
            <a:r>
              <a:rPr lang="he-IL" dirty="0" smtClean="0"/>
              <a:t>שבמקרה של חופשה של שלושה ימים ומעלה, על עובדי </a:t>
            </a:r>
            <a:r>
              <a:rPr lang="he-IL" dirty="0" smtClean="0"/>
              <a:t>הסגל המנהלי בתקן </a:t>
            </a:r>
            <a:r>
              <a:rPr lang="he-IL" dirty="0" smtClean="0"/>
              <a:t>לבקש אישור מהממונה הישיר.</a:t>
            </a:r>
          </a:p>
          <a:p>
            <a:r>
              <a:rPr lang="he-IL" dirty="0" smtClean="0"/>
              <a:t>מילוי הבקשה תהיה באמצעות</a:t>
            </a:r>
            <a:r>
              <a:rPr lang="he-IL" dirty="0" smtClean="0"/>
              <a:t> </a:t>
            </a:r>
            <a:r>
              <a:rPr lang="he-IL" dirty="0" smtClean="0"/>
              <a:t>תוכנת </a:t>
            </a:r>
            <a:r>
              <a:rPr lang="he-IL" dirty="0" smtClean="0"/>
              <a:t>הנוכחות.</a:t>
            </a:r>
            <a:endParaRPr lang="he-IL" dirty="0" smtClean="0"/>
          </a:p>
          <a:p>
            <a:r>
              <a:rPr lang="he-IL" dirty="0" smtClean="0"/>
              <a:t>לאחר </a:t>
            </a:r>
            <a:r>
              <a:rPr lang="he-IL" dirty="0" smtClean="0"/>
              <a:t>הכנסת הבקשה לחופשה בתוכנה </a:t>
            </a:r>
            <a:r>
              <a:rPr lang="he-IL" dirty="0" smtClean="0"/>
              <a:t>נ</a:t>
            </a:r>
            <a:r>
              <a:rPr lang="he-IL" dirty="0" smtClean="0"/>
              <a:t>שלחת באופן אוטומטי הודעת דוא"ל לממונה.</a:t>
            </a:r>
            <a:endParaRPr lang="he-IL" dirty="0" smtClean="0"/>
          </a:p>
          <a:p>
            <a:r>
              <a:rPr lang="he-IL" dirty="0" smtClean="0"/>
              <a:t>הממונה יבדוק את </a:t>
            </a:r>
            <a:r>
              <a:rPr lang="he-IL" dirty="0" smtClean="0"/>
              <a:t>הבקשה ויאשר (או ידחה) אותה. בהתאם נשלחת הודעת דוא"ל אוטומטית לעובד.</a:t>
            </a:r>
            <a:endParaRPr lang="he-IL" dirty="0" smtClean="0"/>
          </a:p>
          <a:p>
            <a:r>
              <a:rPr lang="he-IL" dirty="0" smtClean="0"/>
              <a:t>החופשה </a:t>
            </a:r>
            <a:r>
              <a:rPr lang="he-IL" dirty="0" smtClean="0"/>
              <a:t>תירשם </a:t>
            </a:r>
            <a:r>
              <a:rPr lang="he-IL" dirty="0" smtClean="0"/>
              <a:t>בדוח הנוכחות של </a:t>
            </a:r>
            <a:r>
              <a:rPr lang="he-IL" dirty="0" smtClean="0"/>
              <a:t>העובד. בנוסף היא תסומן ביומן האאוטלוק </a:t>
            </a:r>
            <a:r>
              <a:rPr lang="he-IL" dirty="0" smtClean="0"/>
              <a:t>של הממונה.</a:t>
            </a:r>
          </a:p>
          <a:p>
            <a:r>
              <a:rPr lang="he-IL" dirty="0" smtClean="0"/>
              <a:t>מצ"ב הסבר </a:t>
            </a:r>
            <a:r>
              <a:rPr lang="he-IL" dirty="0" smtClean="0"/>
              <a:t>איך לבקש חופש באמצעות המערכת.</a:t>
            </a:r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97286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בקשת חופשה: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על העובד להיכנס לתוכנת הנוכחות ובמסך הראשי </a:t>
            </a:r>
            <a:r>
              <a:rPr lang="he-IL" dirty="0" smtClean="0"/>
              <a:t>לבחור:</a:t>
            </a:r>
            <a:endParaRPr lang="he-IL" dirty="0" smtClean="0"/>
          </a:p>
          <a:p>
            <a:r>
              <a:rPr lang="he-IL" dirty="0" smtClean="0"/>
              <a:t>ניהול נוכחות</a:t>
            </a:r>
          </a:p>
          <a:p>
            <a:r>
              <a:rPr lang="he-IL" dirty="0" smtClean="0"/>
              <a:t>ניהול </a:t>
            </a:r>
            <a:r>
              <a:rPr lang="he-IL" dirty="0" err="1" smtClean="0"/>
              <a:t>היעדרוית</a:t>
            </a:r>
            <a:r>
              <a:rPr lang="he-IL" dirty="0" smtClean="0"/>
              <a:t>.</a:t>
            </a:r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193" y="3206211"/>
            <a:ext cx="8876963" cy="36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41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52856" y="241068"/>
            <a:ext cx="4181821" cy="540327"/>
          </a:xfrm>
        </p:spPr>
        <p:txBody>
          <a:bodyPr/>
          <a:lstStyle/>
          <a:p>
            <a:r>
              <a:rPr lang="he-IL" dirty="0" smtClean="0"/>
              <a:t>לאחר מכן </a:t>
            </a:r>
            <a:r>
              <a:rPr lang="he-IL" dirty="0" smtClean="0"/>
              <a:t>ייפתח </a:t>
            </a:r>
            <a:r>
              <a:rPr lang="he-IL" dirty="0" smtClean="0"/>
              <a:t>המסך </a:t>
            </a:r>
            <a:r>
              <a:rPr lang="he-IL" dirty="0" smtClean="0"/>
              <a:t>הבא:</a:t>
            </a:r>
            <a:endParaRPr lang="he-IL" dirty="0"/>
          </a:p>
        </p:txBody>
      </p:sp>
      <p:pic>
        <p:nvPicPr>
          <p:cNvPr id="6" name="מציין מיקום של תמונה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" b="1012"/>
          <a:stretch>
            <a:fillRect/>
          </a:stretch>
        </p:blipFill>
        <p:spPr>
          <a:xfrm>
            <a:off x="5062972" y="881148"/>
            <a:ext cx="6102142" cy="5586153"/>
          </a:xfrm>
          <a:noFill/>
        </p:spPr>
      </p:pic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e-IL" dirty="0" smtClean="0"/>
              <a:t>מצד ימין למעלה </a:t>
            </a:r>
            <a:r>
              <a:rPr lang="he-IL" dirty="0" smtClean="0"/>
              <a:t>יש לבחור </a:t>
            </a:r>
            <a:r>
              <a:rPr lang="he-IL" dirty="0" smtClean="0"/>
              <a:t>:</a:t>
            </a:r>
          </a:p>
          <a:p>
            <a:r>
              <a:rPr lang="he-IL" dirty="0" smtClean="0"/>
              <a:t>קובץ</a:t>
            </a:r>
          </a:p>
          <a:p>
            <a:r>
              <a:rPr lang="he-IL" dirty="0" smtClean="0"/>
              <a:t>הוסף בקשת היעדרות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0436" y="781397"/>
            <a:ext cx="182880" cy="5858394"/>
          </a:xfrm>
          <a:prstGeom prst="rect">
            <a:avLst/>
          </a:prstGeom>
        </p:spPr>
      </p:pic>
      <p:sp>
        <p:nvSpPr>
          <p:cNvPr id="7" name="אליפסה 6"/>
          <p:cNvSpPr/>
          <p:nvPr/>
        </p:nvSpPr>
        <p:spPr>
          <a:xfrm>
            <a:off x="10017959" y="2107277"/>
            <a:ext cx="1438102" cy="11471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4238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יפתח מסך </a:t>
            </a:r>
            <a:r>
              <a:rPr lang="he-IL" dirty="0" smtClean="0"/>
              <a:t>נוסף:</a:t>
            </a:r>
            <a:endParaRPr lang="he-IL" dirty="0"/>
          </a:p>
        </p:txBody>
      </p:sp>
      <p:pic>
        <p:nvPicPr>
          <p:cNvPr id="5" name="מציין מיקום של תמונה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1" r="12671"/>
          <a:stretch>
            <a:fillRect/>
          </a:stretch>
        </p:blipFill>
        <p:spPr>
          <a:xfrm>
            <a:off x="4940426" y="744467"/>
            <a:ext cx="6172200" cy="5124521"/>
          </a:xfrm>
        </p:spPr>
      </p:pic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/>
              <a:t>עליך לבחור את תאריכי החופשה הצפויה.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/>
              <a:t>יש לבחור </a:t>
            </a:r>
            <a:r>
              <a:rPr lang="he-IL" dirty="0" smtClean="0"/>
              <a:t>קוד היעדרות מס' </a:t>
            </a:r>
            <a:r>
              <a:rPr lang="he-IL" dirty="0" smtClean="0"/>
              <a:t>2 - </a:t>
            </a:r>
            <a:r>
              <a:rPr lang="he-IL" dirty="0" smtClean="0"/>
              <a:t>חופשה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/>
              <a:t>ניתן להוסיף הערה.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/>
              <a:t>ללחוץ </a:t>
            </a:r>
            <a:r>
              <a:rPr lang="he-IL" dirty="0" smtClean="0"/>
              <a:t>על 'שמור'.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 smtClean="0"/>
              <a:t>לאחר </a:t>
            </a:r>
            <a:r>
              <a:rPr lang="he-IL" dirty="0" smtClean="0"/>
              <a:t>השמירה תישלח </a:t>
            </a:r>
            <a:r>
              <a:rPr lang="he-IL" dirty="0" smtClean="0"/>
              <a:t>הודעת דוא"ל </a:t>
            </a:r>
            <a:r>
              <a:rPr lang="he-IL" dirty="0" smtClean="0"/>
              <a:t>לממונה הישיר.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69497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362159" y="30397"/>
            <a:ext cx="9144000" cy="2387600"/>
          </a:xfrm>
        </p:spPr>
        <p:txBody>
          <a:bodyPr>
            <a:normAutofit/>
          </a:bodyPr>
          <a:lstStyle/>
          <a:p>
            <a:r>
              <a:rPr lang="he-IL" sz="2400" dirty="0" smtClean="0"/>
              <a:t> המייל הבא מתקבל אצל הממונה-</a:t>
            </a:r>
            <a:br>
              <a:rPr lang="he-IL" sz="2400" dirty="0" smtClean="0"/>
            </a:br>
            <a:r>
              <a:rPr lang="he-IL" sz="2400" dirty="0" smtClean="0"/>
              <a:t>יש ללחוץ על הקישור ולהיכנס לתוכנה.</a:t>
            </a:r>
            <a:br>
              <a:rPr lang="he-IL" sz="2400" dirty="0" smtClean="0"/>
            </a:br>
            <a:r>
              <a:rPr lang="he-IL" sz="2400" dirty="0" smtClean="0"/>
              <a:t>(הקישור עובד רק דרך אקספלורר)</a:t>
            </a:r>
            <a:br>
              <a:rPr lang="he-IL" sz="2400" dirty="0" smtClean="0"/>
            </a:br>
            <a:r>
              <a:rPr lang="he-IL" sz="2400" dirty="0" smtClean="0"/>
              <a:t>לבחור את מסך ניהול היעדרויות.</a:t>
            </a:r>
            <a:br>
              <a:rPr lang="he-IL" sz="2400" dirty="0" smtClean="0"/>
            </a:br>
            <a:r>
              <a:rPr lang="he-IL" sz="2400" dirty="0" smtClean="0"/>
              <a:t>ניתן לאשר/לדחות את הבקשה.</a:t>
            </a:r>
            <a:br>
              <a:rPr lang="he-IL" sz="2400" dirty="0" smtClean="0"/>
            </a:br>
            <a:r>
              <a:rPr lang="he-IL" sz="2400" dirty="0" smtClean="0"/>
              <a:t>ולהוסיף הערה.</a:t>
            </a:r>
            <a:endParaRPr lang="he-IL" sz="24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24" y="2605636"/>
            <a:ext cx="10058400" cy="383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93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15641"/>
          </a:xfrm>
        </p:spPr>
        <p:txBody>
          <a:bodyPr>
            <a:normAutofit/>
          </a:bodyPr>
          <a:lstStyle/>
          <a:p>
            <a:r>
              <a:rPr lang="he-IL" sz="2400" dirty="0" smtClean="0"/>
              <a:t>לאחר אישור הממונה </a:t>
            </a:r>
            <a:br>
              <a:rPr lang="he-IL" sz="2400" dirty="0" smtClean="0"/>
            </a:br>
            <a:r>
              <a:rPr lang="he-IL" sz="2400" dirty="0" smtClean="0"/>
              <a:t>יקבל העובד במייל </a:t>
            </a:r>
            <a:r>
              <a:rPr lang="he-IL" sz="2400" dirty="0" smtClean="0"/>
              <a:t>עדכון </a:t>
            </a:r>
            <a:r>
              <a:rPr lang="he-IL" sz="2400" dirty="0" smtClean="0"/>
              <a:t>לגבי אישור החופשה/דחייתה.</a:t>
            </a:r>
            <a:br>
              <a:rPr lang="he-IL" sz="2400" dirty="0" smtClean="0"/>
            </a:br>
            <a:r>
              <a:rPr lang="he-IL" sz="2400" dirty="0" smtClean="0"/>
              <a:t>שימו לב כי ניתן לראות את מצב יתרת ימי החופשה לאחר ניצול החופשה העתידי.</a:t>
            </a:r>
            <a:endParaRPr lang="he-IL" sz="24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69" y="3486150"/>
            <a:ext cx="114871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71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לאחר </a:t>
            </a:r>
            <a:r>
              <a:rPr lang="he-IL" dirty="0" smtClean="0"/>
              <a:t>אישור החופשה על ידי הממונה: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הממונה </a:t>
            </a:r>
            <a:r>
              <a:rPr lang="he-IL" dirty="0" smtClean="0"/>
              <a:t>מקבל </a:t>
            </a:r>
            <a:r>
              <a:rPr lang="he-IL" dirty="0" smtClean="0"/>
              <a:t>זימון בדוא"ל </a:t>
            </a:r>
            <a:r>
              <a:rPr lang="he-IL" dirty="0" smtClean="0"/>
              <a:t>לרישום החופשה ביומן.</a:t>
            </a:r>
          </a:p>
          <a:p>
            <a:r>
              <a:rPr lang="he-IL" dirty="0" smtClean="0"/>
              <a:t>כדי לסמן את החופשה ביומן האאוטלוק, על הממונה "לקבל </a:t>
            </a:r>
            <a:r>
              <a:rPr lang="he-IL" dirty="0" smtClean="0"/>
              <a:t>את הזימון ללא שליחת </a:t>
            </a:r>
            <a:r>
              <a:rPr lang="he-IL" dirty="0" smtClean="0"/>
              <a:t>תגובה". </a:t>
            </a:r>
            <a:endParaRPr lang="he-IL" dirty="0" smtClean="0"/>
          </a:p>
          <a:p>
            <a:r>
              <a:rPr lang="he-IL" dirty="0" smtClean="0"/>
              <a:t>במקביל, </a:t>
            </a:r>
            <a:r>
              <a:rPr lang="he-IL" dirty="0" smtClean="0"/>
              <a:t>בדוח הנוכחות של העובד כבר מדווחת החופשה ואין צורך לתקן את ההיעדרות.</a:t>
            </a:r>
          </a:p>
          <a:p>
            <a:r>
              <a:rPr lang="he-IL" dirty="0" smtClean="0"/>
              <a:t>במקרה של טעות, </a:t>
            </a:r>
            <a:r>
              <a:rPr lang="he-IL" dirty="0" smtClean="0"/>
              <a:t>חרטה, שגיאה או שינוי בתכניות (לא יצאת לחופשה) - </a:t>
            </a:r>
            <a:r>
              <a:rPr lang="he-IL" dirty="0" err="1" smtClean="0"/>
              <a:t>הכל</a:t>
            </a:r>
            <a:r>
              <a:rPr lang="he-IL" dirty="0" smtClean="0"/>
              <a:t> </a:t>
            </a:r>
            <a:r>
              <a:rPr lang="he-IL" smtClean="0"/>
              <a:t>ניתן </a:t>
            </a:r>
            <a:r>
              <a:rPr lang="he-IL" smtClean="0"/>
              <a:t>לתיקון.</a:t>
            </a:r>
            <a:endParaRPr lang="he-IL" dirty="0" smtClean="0"/>
          </a:p>
          <a:p>
            <a:r>
              <a:rPr lang="he-IL" dirty="0" smtClean="0"/>
              <a:t>חופשות מהנות לכולכם.</a:t>
            </a:r>
          </a:p>
          <a:p>
            <a:r>
              <a:rPr lang="he-IL" dirty="0" smtClean="0"/>
              <a:t>לשאלות ניתן לפנות אלינו.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5655714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241</Words>
  <Application>Microsoft Office PowerPoint</Application>
  <PresentationFormat>מסך רחב</PresentationFormat>
  <Paragraphs>31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ערכת נושא Office</vt:lpstr>
      <vt:lpstr>בקשות לחופשה - תפעול בתוכנת הנוכחות</vt:lpstr>
      <vt:lpstr>בקשת חופשה:</vt:lpstr>
      <vt:lpstr>לאחר מכן ייפתח המסך הבא:</vt:lpstr>
      <vt:lpstr>יפתח מסך נוסף:</vt:lpstr>
      <vt:lpstr> המייל הבא מתקבל אצל הממונה- יש ללחוץ על הקישור ולהיכנס לתוכנה. (הקישור עובד רק דרך אקספלורר) לבחור את מסך ניהול היעדרויות. ניתן לאשר/לדחות את הבקשה. ולהוסיף הערה.</vt:lpstr>
      <vt:lpstr>לאחר אישור הממונה  יקבל העובד במייל עדכון לגבי אישור החופשה/דחייתה. שימו לב כי ניתן לראות את מצב יתרת ימי החופשה לאחר ניצול החופשה העתידי.</vt:lpstr>
      <vt:lpstr>לאחר אישור החופשה על ידי הממונה: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ניהול היעדרויות- תיפעול בתוכנת הנוכחות.</dc:title>
  <dc:creator>לינור אליאסי</dc:creator>
  <cp:lastModifiedBy>ארי שליט</cp:lastModifiedBy>
  <cp:revision>13</cp:revision>
  <dcterms:created xsi:type="dcterms:W3CDTF">2017-06-18T08:29:13Z</dcterms:created>
  <dcterms:modified xsi:type="dcterms:W3CDTF">2017-06-19T14:20:55Z</dcterms:modified>
</cp:coreProperties>
</file>