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1"/>
  </p:notesMasterIdLst>
  <p:sldIdLst>
    <p:sldId id="256" r:id="rId2"/>
    <p:sldId id="268" r:id="rId3"/>
    <p:sldId id="301" r:id="rId4"/>
    <p:sldId id="305" r:id="rId5"/>
    <p:sldId id="302" r:id="rId6"/>
    <p:sldId id="260" r:id="rId7"/>
    <p:sldId id="303" r:id="rId8"/>
    <p:sldId id="304" r:id="rId9"/>
    <p:sldId id="278" r:id="rId10"/>
  </p:sldIdLst>
  <p:sldSz cx="9144000" cy="5143500" type="screen16x9"/>
  <p:notesSz cx="6858000" cy="9144000"/>
  <p:embeddedFontLst>
    <p:embeddedFont>
      <p:font typeface="Amatica SC" panose="00000500000000000000" charset="-79"/>
      <p:regular r:id="rId12"/>
    </p:embeddedFont>
    <p:embeddedFont>
      <p:font typeface="Calibri" panose="020F0502020204030204" pitchFamily="34" charset="0"/>
      <p:regular r:id="rId13"/>
      <p:bold r:id="rId14"/>
      <p:italic r:id="rId15"/>
      <p:boldItalic r:id="rId16"/>
    </p:embeddedFont>
    <p:embeddedFont>
      <p:font typeface="Marcellus" panose="020B0604020202020204" charset="0"/>
      <p:regular r:id="rId17"/>
    </p:embeddedFont>
    <p:embeddedFont>
      <p:font typeface="Montserra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B48B4F-12AD-4B4D-A45B-7939F72B8385}">
  <a:tblStyle styleId="{AFB48B4F-12AD-4B4D-A45B-7939F72B83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140" d="100"/>
          <a:sy n="140" d="100"/>
        </p:scale>
        <p:origin x="372"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6"/>
        <p:cNvGrpSpPr/>
        <p:nvPr/>
      </p:nvGrpSpPr>
      <p:grpSpPr>
        <a:xfrm>
          <a:off x="0" y="0"/>
          <a:ext cx="0" cy="0"/>
          <a:chOff x="0" y="0"/>
          <a:chExt cx="0" cy="0"/>
        </a:xfrm>
      </p:grpSpPr>
      <p:sp>
        <p:nvSpPr>
          <p:cNvPr id="5557" name="Google Shape;5557;gece08ab101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8" name="Google Shape;5558;gece08ab101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6"/>
        <p:cNvGrpSpPr/>
        <p:nvPr/>
      </p:nvGrpSpPr>
      <p:grpSpPr>
        <a:xfrm>
          <a:off x="0" y="0"/>
          <a:ext cx="0" cy="0"/>
          <a:chOff x="0" y="0"/>
          <a:chExt cx="0" cy="0"/>
        </a:xfrm>
      </p:grpSpPr>
      <p:sp>
        <p:nvSpPr>
          <p:cNvPr id="5557" name="Google Shape;5557;gece08ab101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8" name="Google Shape;5558;gece08ab101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64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50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6"/>
        <p:cNvGrpSpPr/>
        <p:nvPr/>
      </p:nvGrpSpPr>
      <p:grpSpPr>
        <a:xfrm>
          <a:off x="0" y="0"/>
          <a:ext cx="0" cy="0"/>
          <a:chOff x="0" y="0"/>
          <a:chExt cx="0" cy="0"/>
        </a:xfrm>
      </p:grpSpPr>
      <p:sp>
        <p:nvSpPr>
          <p:cNvPr id="5557" name="Google Shape;5557;gece08ab101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8" name="Google Shape;5558;gece08ab101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86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30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82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5"/>
        <p:cNvGrpSpPr/>
        <p:nvPr/>
      </p:nvGrpSpPr>
      <p:grpSpPr>
        <a:xfrm>
          <a:off x="0" y="0"/>
          <a:ext cx="0" cy="0"/>
          <a:chOff x="0" y="0"/>
          <a:chExt cx="0" cy="0"/>
        </a:xfrm>
      </p:grpSpPr>
      <p:sp>
        <p:nvSpPr>
          <p:cNvPr id="5736" name="Google Shape;5736;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7" name="Google Shape;5737;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a:ea typeface="Marcellus"/>
                <a:cs typeface="Marcellus"/>
                <a:sym typeface="Marcellu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0"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a:ea typeface="Montserrat"/>
                <a:cs typeface="Montserrat"/>
                <a:sym typeface="Montserra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5" y="-2150298"/>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8" y="-1788950"/>
            <a:ext cx="9390803" cy="7939251"/>
            <a:chOff x="-333328" y="-1788950"/>
            <a:chExt cx="9390803" cy="7939251"/>
          </a:xfrm>
        </p:grpSpPr>
        <p:pic>
          <p:nvPicPr>
            <p:cNvPr id="264" name="Google Shape;264;p2"/>
            <p:cNvPicPr preferRelativeResize="0"/>
            <p:nvPr/>
          </p:nvPicPr>
          <p:blipFill>
            <a:blip r:embed="rId2">
              <a:alphaModFix/>
            </a:blip>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alphaModFix/>
            </a:blip>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alphaModFix/>
            </a:blip>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267"/>
        <p:cNvGrpSpPr/>
        <p:nvPr/>
      </p:nvGrpSpPr>
      <p:grpSpPr>
        <a:xfrm>
          <a:off x="0" y="0"/>
          <a:ext cx="0" cy="0"/>
          <a:chOff x="0" y="0"/>
          <a:chExt cx="0" cy="0"/>
        </a:xfrm>
      </p:grpSpPr>
      <p:sp>
        <p:nvSpPr>
          <p:cNvPr id="268" name="Google Shape;268;p3"/>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9" name="Google Shape;269;p3"/>
          <p:cNvSpPr txBox="1">
            <a:spLocks noGrp="1"/>
          </p:cNvSpPr>
          <p:nvPr>
            <p:ph type="title" idx="2" hasCustomPrompt="1"/>
          </p:nvPr>
        </p:nvSpPr>
        <p:spPr>
          <a:xfrm>
            <a:off x="2381100" y="1221838"/>
            <a:ext cx="1895400" cy="9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0" name="Google Shape;270;p3"/>
          <p:cNvSpPr txBox="1">
            <a:spLocks noGrp="1"/>
          </p:cNvSpPr>
          <p:nvPr>
            <p:ph type="subTitle" idx="1"/>
          </p:nvPr>
        </p:nvSpPr>
        <p:spPr>
          <a:xfrm>
            <a:off x="1294650" y="3638150"/>
            <a:ext cx="40683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 name="Google Shape;271;p3"/>
          <p:cNvGrpSpPr/>
          <p:nvPr/>
        </p:nvGrpSpPr>
        <p:grpSpPr>
          <a:xfrm>
            <a:off x="-482050" y="-865047"/>
            <a:ext cx="6850385" cy="7693572"/>
            <a:chOff x="-482050" y="-865047"/>
            <a:chExt cx="6850385" cy="7693572"/>
          </a:xfrm>
        </p:grpSpPr>
        <p:grpSp>
          <p:nvGrpSpPr>
            <p:cNvPr id="272" name="Google Shape;272;p3"/>
            <p:cNvGrpSpPr/>
            <p:nvPr/>
          </p:nvGrpSpPr>
          <p:grpSpPr>
            <a:xfrm rot="3317427">
              <a:off x="604890" y="3967042"/>
              <a:ext cx="956536" cy="3145513"/>
              <a:chOff x="6772950" y="1141500"/>
              <a:chExt cx="372575" cy="1225125"/>
            </a:xfrm>
          </p:grpSpPr>
          <p:sp>
            <p:nvSpPr>
              <p:cNvPr id="273" name="Google Shape;273;p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
            <p:cNvGrpSpPr/>
            <p:nvPr/>
          </p:nvGrpSpPr>
          <p:grpSpPr>
            <a:xfrm>
              <a:off x="10" y="-865047"/>
              <a:ext cx="1680886" cy="2318639"/>
              <a:chOff x="2763875" y="3698500"/>
              <a:chExt cx="1288825" cy="1777825"/>
            </a:xfrm>
          </p:grpSpPr>
          <p:sp>
            <p:nvSpPr>
              <p:cNvPr id="305" name="Google Shape;305;p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rot="-4528178">
              <a:off x="4052456" y="-76764"/>
              <a:ext cx="2287943" cy="1828264"/>
              <a:chOff x="1340325" y="4148525"/>
              <a:chExt cx="1340250" cy="1070975"/>
            </a:xfrm>
          </p:grpSpPr>
          <p:sp>
            <p:nvSpPr>
              <p:cNvPr id="421" name="Google Shape;421;p3"/>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6767217" y="-684780"/>
            <a:ext cx="3111258" cy="3411394"/>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568227" y="2194550"/>
            <a:ext cx="1996953" cy="30276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36"/>
        <p:cNvGrpSpPr/>
        <p:nvPr/>
      </p:nvGrpSpPr>
      <p:grpSpPr>
        <a:xfrm>
          <a:off x="0" y="0"/>
          <a:ext cx="0" cy="0"/>
          <a:chOff x="0" y="0"/>
          <a:chExt cx="0" cy="0"/>
        </a:xfrm>
      </p:grpSpPr>
      <p:sp>
        <p:nvSpPr>
          <p:cNvPr id="1937" name="Google Shape;1937;p12"/>
          <p:cNvSpPr txBox="1">
            <a:spLocks noGrp="1"/>
          </p:cNvSpPr>
          <p:nvPr>
            <p:ph type="title"/>
          </p:nvPr>
        </p:nvSpPr>
        <p:spPr>
          <a:xfrm>
            <a:off x="2307000" y="856100"/>
            <a:ext cx="45300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938" name="Google Shape;1938;p12"/>
          <p:cNvPicPr preferRelativeResize="0"/>
          <p:nvPr/>
        </p:nvPicPr>
        <p:blipFill>
          <a:blip r:embed="rId2">
            <a:alphaModFix/>
          </a:blip>
          <a:stretch>
            <a:fillRect/>
          </a:stretch>
        </p:blipFill>
        <p:spPr>
          <a:xfrm>
            <a:off x="5541273" y="3191825"/>
            <a:ext cx="1996953" cy="3027630"/>
          </a:xfrm>
          <a:prstGeom prst="rect">
            <a:avLst/>
          </a:prstGeom>
          <a:noFill/>
          <a:ln>
            <a:noFill/>
          </a:ln>
        </p:spPr>
      </p:pic>
      <p:pic>
        <p:nvPicPr>
          <p:cNvPr id="1939" name="Google Shape;1939;p12"/>
          <p:cNvPicPr preferRelativeResize="0"/>
          <p:nvPr/>
        </p:nvPicPr>
        <p:blipFill>
          <a:blip r:embed="rId3">
            <a:alphaModFix/>
          </a:blip>
          <a:stretch>
            <a:fillRect/>
          </a:stretch>
        </p:blipFill>
        <p:spPr>
          <a:xfrm rot="-595113">
            <a:off x="1330473" y="3089676"/>
            <a:ext cx="1996952" cy="3027628"/>
          </a:xfrm>
          <a:prstGeom prst="rect">
            <a:avLst/>
          </a:prstGeom>
          <a:noFill/>
          <a:ln>
            <a:noFill/>
          </a:ln>
        </p:spPr>
      </p:pic>
      <p:pic>
        <p:nvPicPr>
          <p:cNvPr id="1940" name="Google Shape;1940;p12"/>
          <p:cNvPicPr preferRelativeResize="0"/>
          <p:nvPr/>
        </p:nvPicPr>
        <p:blipFill>
          <a:blip r:embed="rId4">
            <a:alphaModFix/>
          </a:blip>
          <a:stretch>
            <a:fillRect/>
          </a:stretch>
        </p:blipFill>
        <p:spPr>
          <a:xfrm rot="-715478">
            <a:off x="3573523" y="3383100"/>
            <a:ext cx="1996953" cy="3027629"/>
          </a:xfrm>
          <a:prstGeom prst="rect">
            <a:avLst/>
          </a:prstGeom>
          <a:noFill/>
          <a:ln>
            <a:noFill/>
          </a:ln>
        </p:spPr>
      </p:pic>
      <p:grpSp>
        <p:nvGrpSpPr>
          <p:cNvPr id="1941" name="Google Shape;1941;p12"/>
          <p:cNvGrpSpPr/>
          <p:nvPr/>
        </p:nvGrpSpPr>
        <p:grpSpPr>
          <a:xfrm rot="3045761" flipH="1">
            <a:off x="4054547" y="-1401285"/>
            <a:ext cx="1805277" cy="2490115"/>
            <a:chOff x="2763875" y="3698500"/>
            <a:chExt cx="1288825" cy="1777825"/>
          </a:xfrm>
        </p:grpSpPr>
        <p:sp>
          <p:nvSpPr>
            <p:cNvPr id="1942" name="Google Shape;1942;p1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33"/>
        <p:cNvGrpSpPr/>
        <p:nvPr/>
      </p:nvGrpSpPr>
      <p:grpSpPr>
        <a:xfrm>
          <a:off x="0" y="0"/>
          <a:ext cx="0" cy="0"/>
          <a:chOff x="0" y="0"/>
          <a:chExt cx="0" cy="0"/>
        </a:xfrm>
      </p:grpSpPr>
      <p:sp>
        <p:nvSpPr>
          <p:cNvPr id="2434" name="Google Shape;2434;p15"/>
          <p:cNvSpPr txBox="1">
            <a:spLocks noGrp="1"/>
          </p:cNvSpPr>
          <p:nvPr>
            <p:ph type="title" hasCustomPrompt="1"/>
          </p:nvPr>
        </p:nvSpPr>
        <p:spPr>
          <a:xfrm>
            <a:off x="1284000" y="1572950"/>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35" name="Google Shape;2435;p15"/>
          <p:cNvSpPr txBox="1">
            <a:spLocks noGrp="1"/>
          </p:cNvSpPr>
          <p:nvPr>
            <p:ph type="subTitle" idx="1"/>
          </p:nvPr>
        </p:nvSpPr>
        <p:spPr>
          <a:xfrm>
            <a:off x="2328750" y="3168425"/>
            <a:ext cx="4486500" cy="486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2436" name="Google Shape;2436;p15"/>
          <p:cNvPicPr preferRelativeResize="0"/>
          <p:nvPr/>
        </p:nvPicPr>
        <p:blipFill>
          <a:blip r:embed="rId2">
            <a:alphaModFix/>
          </a:blip>
          <a:stretch>
            <a:fillRect/>
          </a:stretch>
        </p:blipFill>
        <p:spPr>
          <a:xfrm rot="-8490310">
            <a:off x="503562" y="-825449"/>
            <a:ext cx="1996951" cy="3027630"/>
          </a:xfrm>
          <a:prstGeom prst="rect">
            <a:avLst/>
          </a:prstGeom>
          <a:noFill/>
          <a:ln>
            <a:noFill/>
          </a:ln>
        </p:spPr>
      </p:pic>
      <p:pic>
        <p:nvPicPr>
          <p:cNvPr id="2437" name="Google Shape;2437;p15"/>
          <p:cNvPicPr preferRelativeResize="0"/>
          <p:nvPr/>
        </p:nvPicPr>
        <p:blipFill>
          <a:blip r:embed="rId3">
            <a:alphaModFix/>
          </a:blip>
          <a:stretch>
            <a:fillRect/>
          </a:stretch>
        </p:blipFill>
        <p:spPr>
          <a:xfrm rot="10800000">
            <a:off x="3573523" y="-1454687"/>
            <a:ext cx="1996953" cy="3027630"/>
          </a:xfrm>
          <a:prstGeom prst="rect">
            <a:avLst/>
          </a:prstGeom>
          <a:noFill/>
          <a:ln>
            <a:noFill/>
          </a:ln>
        </p:spPr>
      </p:pic>
      <p:pic>
        <p:nvPicPr>
          <p:cNvPr id="2438" name="Google Shape;2438;p15"/>
          <p:cNvPicPr preferRelativeResize="0"/>
          <p:nvPr/>
        </p:nvPicPr>
        <p:blipFill>
          <a:blip r:embed="rId4">
            <a:alphaModFix/>
          </a:blip>
          <a:stretch>
            <a:fillRect/>
          </a:stretch>
        </p:blipFill>
        <p:spPr>
          <a:xfrm rot="4499998">
            <a:off x="3479325" y="3311276"/>
            <a:ext cx="1996952" cy="3027629"/>
          </a:xfrm>
          <a:prstGeom prst="rect">
            <a:avLst/>
          </a:prstGeom>
          <a:noFill/>
          <a:ln>
            <a:noFill/>
          </a:ln>
        </p:spPr>
      </p:pic>
      <p:grpSp>
        <p:nvGrpSpPr>
          <p:cNvPr id="2439" name="Google Shape;2439;p15"/>
          <p:cNvGrpSpPr/>
          <p:nvPr/>
        </p:nvGrpSpPr>
        <p:grpSpPr>
          <a:xfrm>
            <a:off x="-1925481" y="757958"/>
            <a:ext cx="10349475" cy="5401376"/>
            <a:chOff x="-1925481" y="757958"/>
            <a:chExt cx="10349475" cy="5401376"/>
          </a:xfrm>
        </p:grpSpPr>
        <p:grpSp>
          <p:nvGrpSpPr>
            <p:cNvPr id="2440" name="Google Shape;2440;p15"/>
            <p:cNvGrpSpPr/>
            <p:nvPr/>
          </p:nvGrpSpPr>
          <p:grpSpPr>
            <a:xfrm rot="10800000">
              <a:off x="6136053" y="4331072"/>
              <a:ext cx="2287941" cy="1828261"/>
              <a:chOff x="1340325" y="4148525"/>
              <a:chExt cx="1340250" cy="1070975"/>
            </a:xfrm>
          </p:grpSpPr>
          <p:sp>
            <p:nvSpPr>
              <p:cNvPr id="2441" name="Google Shape;2441;p1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15"/>
            <p:cNvGrpSpPr/>
            <p:nvPr/>
          </p:nvGrpSpPr>
          <p:grpSpPr>
            <a:xfrm rot="-2579364">
              <a:off x="-1609350" y="1292523"/>
              <a:ext cx="2287924" cy="1828248"/>
              <a:chOff x="1340325" y="4148525"/>
              <a:chExt cx="1340250" cy="1070975"/>
            </a:xfrm>
          </p:grpSpPr>
          <p:sp>
            <p:nvSpPr>
              <p:cNvPr id="2543" name="Google Shape;2543;p1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8" y="-489553"/>
            <a:ext cx="7883759"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1" r:id="rId5"/>
    <p:sldLayoutId id="2147483662"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grpSp>
        <p:nvGrpSpPr>
          <p:cNvPr id="5387" name="Google Shape;5387;p35">
            <a:extLst>
              <a:ext uri="{C183D7F6-B498-43B3-948B-1728B52AA6E4}">
                <adec:decorative xmlns:adec="http://schemas.microsoft.com/office/drawing/2017/decorative" val="1"/>
              </a:ext>
            </a:extLst>
          </p:cNvPr>
          <p:cNvGrpSpPr/>
          <p:nvPr/>
        </p:nvGrpSpPr>
        <p:grpSpPr>
          <a:xfrm>
            <a:off x="6879611" y="106567"/>
            <a:ext cx="2111462" cy="3201233"/>
            <a:chOff x="6879611" y="106567"/>
            <a:chExt cx="2111462" cy="3201233"/>
          </a:xfrm>
        </p:grpSpPr>
        <p:pic>
          <p:nvPicPr>
            <p:cNvPr id="5388" name="Google Shape;5388;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flipH="1">
              <a:off x="6879611" y="106567"/>
              <a:ext cx="2111462" cy="3201233"/>
            </a:xfrm>
            <a:prstGeom prst="rect">
              <a:avLst/>
            </a:prstGeom>
            <a:noFill/>
            <a:ln>
              <a:noFill/>
            </a:ln>
          </p:spPr>
        </p:pic>
        <p:pic>
          <p:nvPicPr>
            <p:cNvPr id="5389" name="Google Shape;5389;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5400000">
              <a:off x="8263045" y="2025948"/>
              <a:ext cx="348586" cy="882131"/>
            </a:xfrm>
            <a:prstGeom prst="rect">
              <a:avLst/>
            </a:prstGeom>
            <a:noFill/>
            <a:ln>
              <a:noFill/>
            </a:ln>
          </p:spPr>
        </p:pic>
      </p:grpSp>
      <p:grpSp>
        <p:nvGrpSpPr>
          <p:cNvPr id="5390" name="Google Shape;5390;p35">
            <a:extLst>
              <a:ext uri="{C183D7F6-B498-43B3-948B-1728B52AA6E4}">
                <adec:decorative xmlns:adec="http://schemas.microsoft.com/office/drawing/2017/decorative" val="1"/>
              </a:ext>
            </a:extLst>
          </p:cNvPr>
          <p:cNvGrpSpPr/>
          <p:nvPr/>
        </p:nvGrpSpPr>
        <p:grpSpPr>
          <a:xfrm>
            <a:off x="101331" y="0"/>
            <a:ext cx="2111462" cy="3201233"/>
            <a:chOff x="101331" y="0"/>
            <a:chExt cx="2111462" cy="3201233"/>
          </a:xfrm>
        </p:grpSpPr>
        <p:pic>
          <p:nvPicPr>
            <p:cNvPr id="5391" name="Google Shape;5391;p3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01331" y="0"/>
              <a:ext cx="2111462" cy="3201233"/>
            </a:xfrm>
            <a:prstGeom prst="rect">
              <a:avLst/>
            </a:prstGeom>
            <a:noFill/>
            <a:ln>
              <a:noFill/>
            </a:ln>
          </p:spPr>
        </p:pic>
        <p:pic>
          <p:nvPicPr>
            <p:cNvPr id="5392" name="Google Shape;5392;p3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5400000">
              <a:off x="941882" y="2025941"/>
              <a:ext cx="348586" cy="882131"/>
            </a:xfrm>
            <a:prstGeom prst="rect">
              <a:avLst/>
            </a:prstGeom>
            <a:noFill/>
            <a:ln>
              <a:noFill/>
            </a:ln>
          </p:spPr>
        </p:pic>
      </p:grpSp>
      <p:sp>
        <p:nvSpPr>
          <p:cNvPr id="16" name="מלבן 15">
            <a:extLst>
              <a:ext uri="{FF2B5EF4-FFF2-40B4-BE49-F238E27FC236}">
                <a16:creationId xmlns:a16="http://schemas.microsoft.com/office/drawing/2014/main" id="{B18ED152-C12E-4F84-8B04-34F39972D4C2}"/>
              </a:ext>
            </a:extLst>
          </p:cNvPr>
          <p:cNvSpPr/>
          <p:nvPr/>
        </p:nvSpPr>
        <p:spPr>
          <a:xfrm>
            <a:off x="2074458" y="610987"/>
            <a:ext cx="4943487" cy="3231654"/>
          </a:xfrm>
          <a:prstGeom prst="rect">
            <a:avLst/>
          </a:prstGeom>
          <a:noFill/>
        </p:spPr>
        <p:txBody>
          <a:bodyPr wrap="square" lIns="91440" tIns="45720" rIns="91440" bIns="45720">
            <a:spAutoFit/>
          </a:bodyPr>
          <a:lstStyle/>
          <a:p>
            <a:pPr algn="ctr"/>
            <a:r>
              <a:rPr lang="he-IL" sz="68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rPr>
              <a:t>טקס מצטיינים 2021</a:t>
            </a:r>
            <a:endParaRPr lang="en-US" sz="68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endParaRPr>
          </a:p>
        </p:txBody>
      </p:sp>
      <p:pic>
        <p:nvPicPr>
          <p:cNvPr id="19" name="תמונה 18">
            <a:extLst>
              <a:ext uri="{FF2B5EF4-FFF2-40B4-BE49-F238E27FC236}">
                <a16:creationId xmlns:a16="http://schemas.microsoft.com/office/drawing/2014/main" id="{6CCD0EAD-1871-4936-91A8-20F3F3A129B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1964" y="3744039"/>
            <a:ext cx="788474" cy="7884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59"/>
        <p:cNvGrpSpPr/>
        <p:nvPr/>
      </p:nvGrpSpPr>
      <p:grpSpPr>
        <a:xfrm>
          <a:off x="0" y="0"/>
          <a:ext cx="0" cy="0"/>
          <a:chOff x="0" y="0"/>
          <a:chExt cx="0" cy="0"/>
        </a:xfrm>
      </p:grpSpPr>
      <p:pic>
        <p:nvPicPr>
          <p:cNvPr id="5562" name="Google Shape;5562;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1406168" flipH="1">
            <a:off x="7177248" y="2192350"/>
            <a:ext cx="1996953" cy="3027629"/>
          </a:xfrm>
          <a:prstGeom prst="rect">
            <a:avLst/>
          </a:prstGeom>
          <a:noFill/>
          <a:ln>
            <a:noFill/>
          </a:ln>
        </p:spPr>
      </p:pic>
      <p:grpSp>
        <p:nvGrpSpPr>
          <p:cNvPr id="5563" name="Google Shape;5563;p47">
            <a:extLst>
              <a:ext uri="{C183D7F6-B498-43B3-948B-1728B52AA6E4}">
                <adec:decorative xmlns:adec="http://schemas.microsoft.com/office/drawing/2017/decorative" val="1"/>
              </a:ext>
            </a:extLst>
          </p:cNvPr>
          <p:cNvGrpSpPr/>
          <p:nvPr/>
        </p:nvGrpSpPr>
        <p:grpSpPr>
          <a:xfrm>
            <a:off x="-289669" y="2270033"/>
            <a:ext cx="2703704" cy="3304719"/>
            <a:chOff x="-289669" y="2270033"/>
            <a:chExt cx="2703704" cy="3304719"/>
          </a:xfrm>
        </p:grpSpPr>
        <p:pic>
          <p:nvPicPr>
            <p:cNvPr id="5564" name="Google Shape;5564;p4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1140247">
              <a:off x="122875" y="2498284"/>
              <a:ext cx="1878616" cy="2848215"/>
            </a:xfrm>
            <a:prstGeom prst="rect">
              <a:avLst/>
            </a:prstGeom>
            <a:noFill/>
            <a:ln>
              <a:noFill/>
            </a:ln>
          </p:spPr>
        </p:pic>
        <p:pic>
          <p:nvPicPr>
            <p:cNvPr id="5565" name="Google Shape;5565;p4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3786083">
              <a:off x="1090355" y="4202559"/>
              <a:ext cx="346013" cy="875625"/>
            </a:xfrm>
            <a:prstGeom prst="rect">
              <a:avLst/>
            </a:prstGeom>
            <a:noFill/>
            <a:ln>
              <a:noFill/>
            </a:ln>
          </p:spPr>
        </p:pic>
      </p:grpSp>
      <p:grpSp>
        <p:nvGrpSpPr>
          <p:cNvPr id="5566" name="Google Shape;5566;p47">
            <a:extLst>
              <a:ext uri="{C183D7F6-B498-43B3-948B-1728B52AA6E4}">
                <adec:decorative xmlns:adec="http://schemas.microsoft.com/office/drawing/2017/decorative" val="1"/>
              </a:ext>
            </a:extLst>
          </p:cNvPr>
          <p:cNvGrpSpPr/>
          <p:nvPr/>
        </p:nvGrpSpPr>
        <p:grpSpPr>
          <a:xfrm>
            <a:off x="6167500" y="-546568"/>
            <a:ext cx="3411721" cy="3119971"/>
            <a:chOff x="6167500" y="-546568"/>
            <a:chExt cx="3411721" cy="3119971"/>
          </a:xfrm>
        </p:grpSpPr>
        <p:pic>
          <p:nvPicPr>
            <p:cNvPr id="5567" name="Google Shape;5567;p4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3437066">
              <a:off x="6934052" y="-410691"/>
              <a:ext cx="1878616" cy="2848217"/>
            </a:xfrm>
            <a:prstGeom prst="rect">
              <a:avLst/>
            </a:prstGeom>
            <a:noFill/>
            <a:ln>
              <a:noFill/>
            </a:ln>
          </p:spPr>
        </p:pic>
        <p:pic>
          <p:nvPicPr>
            <p:cNvPr id="5568" name="Google Shape;5568;p47">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rot="3036792">
              <a:off x="8305704" y="1204413"/>
              <a:ext cx="346013" cy="875626"/>
            </a:xfrm>
            <a:prstGeom prst="rect">
              <a:avLst/>
            </a:prstGeom>
            <a:noFill/>
            <a:ln>
              <a:noFill/>
            </a:ln>
          </p:spPr>
        </p:pic>
      </p:grpSp>
      <p:sp>
        <p:nvSpPr>
          <p:cNvPr id="11" name="מלבן 10">
            <a:extLst>
              <a:ext uri="{FF2B5EF4-FFF2-40B4-BE49-F238E27FC236}">
                <a16:creationId xmlns:a16="http://schemas.microsoft.com/office/drawing/2014/main" id="{C2E229DF-9401-420D-9DD6-FC169E1B84B1}"/>
              </a:ext>
            </a:extLst>
          </p:cNvPr>
          <p:cNvSpPr/>
          <p:nvPr/>
        </p:nvSpPr>
        <p:spPr>
          <a:xfrm>
            <a:off x="1241416" y="2002363"/>
            <a:ext cx="6631944" cy="1138773"/>
          </a:xfrm>
          <a:prstGeom prst="rect">
            <a:avLst/>
          </a:prstGeom>
        </p:spPr>
        <p:txBody>
          <a:bodyPr wrap="none">
            <a:spAutoFit/>
          </a:bodyPr>
          <a:lstStyle/>
          <a:p>
            <a:r>
              <a:rPr lang="he-IL" sz="68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rPr>
              <a:t>יחידה מצטיינת</a:t>
            </a:r>
            <a:endParaRPr lang="LID4096" sz="68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59"/>
        <p:cNvGrpSpPr/>
        <p:nvPr/>
      </p:nvGrpSpPr>
      <p:grpSpPr>
        <a:xfrm>
          <a:off x="0" y="0"/>
          <a:ext cx="0" cy="0"/>
          <a:chOff x="0" y="0"/>
          <a:chExt cx="0" cy="0"/>
        </a:xfrm>
      </p:grpSpPr>
      <p:pic>
        <p:nvPicPr>
          <p:cNvPr id="5562" name="Google Shape;5562;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1406168" flipH="1">
            <a:off x="7177248" y="2192350"/>
            <a:ext cx="1996953" cy="3027629"/>
          </a:xfrm>
          <a:prstGeom prst="rect">
            <a:avLst/>
          </a:prstGeom>
          <a:noFill/>
          <a:ln>
            <a:noFill/>
          </a:ln>
        </p:spPr>
      </p:pic>
      <p:grpSp>
        <p:nvGrpSpPr>
          <p:cNvPr id="5563" name="Google Shape;5563;p47">
            <a:extLst>
              <a:ext uri="{C183D7F6-B498-43B3-948B-1728B52AA6E4}">
                <adec:decorative xmlns:adec="http://schemas.microsoft.com/office/drawing/2017/decorative" val="1"/>
              </a:ext>
            </a:extLst>
          </p:cNvPr>
          <p:cNvGrpSpPr/>
          <p:nvPr/>
        </p:nvGrpSpPr>
        <p:grpSpPr>
          <a:xfrm>
            <a:off x="-289669" y="2270033"/>
            <a:ext cx="2703704" cy="3304719"/>
            <a:chOff x="-289669" y="2270033"/>
            <a:chExt cx="2703704" cy="3304719"/>
          </a:xfrm>
        </p:grpSpPr>
        <p:pic>
          <p:nvPicPr>
            <p:cNvPr id="5564" name="Google Shape;5564;p4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1140247">
              <a:off x="122875" y="2498284"/>
              <a:ext cx="1878616" cy="2848215"/>
            </a:xfrm>
            <a:prstGeom prst="rect">
              <a:avLst/>
            </a:prstGeom>
            <a:noFill/>
            <a:ln>
              <a:noFill/>
            </a:ln>
          </p:spPr>
        </p:pic>
        <p:pic>
          <p:nvPicPr>
            <p:cNvPr id="5565" name="Google Shape;5565;p4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3786083">
              <a:off x="1090355" y="4202559"/>
              <a:ext cx="346013" cy="875625"/>
            </a:xfrm>
            <a:prstGeom prst="rect">
              <a:avLst/>
            </a:prstGeom>
            <a:noFill/>
            <a:ln>
              <a:noFill/>
            </a:ln>
          </p:spPr>
        </p:pic>
      </p:grpSp>
      <p:grpSp>
        <p:nvGrpSpPr>
          <p:cNvPr id="5566" name="Google Shape;5566;p47">
            <a:extLst>
              <a:ext uri="{C183D7F6-B498-43B3-948B-1728B52AA6E4}">
                <adec:decorative xmlns:adec="http://schemas.microsoft.com/office/drawing/2017/decorative" val="1"/>
              </a:ext>
            </a:extLst>
          </p:cNvPr>
          <p:cNvGrpSpPr/>
          <p:nvPr/>
        </p:nvGrpSpPr>
        <p:grpSpPr>
          <a:xfrm>
            <a:off x="6167500" y="-546568"/>
            <a:ext cx="3411721" cy="3119971"/>
            <a:chOff x="6167500" y="-546568"/>
            <a:chExt cx="3411721" cy="3119971"/>
          </a:xfrm>
        </p:grpSpPr>
        <p:pic>
          <p:nvPicPr>
            <p:cNvPr id="5567" name="Google Shape;5567;p4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3437066">
              <a:off x="6934052" y="-410691"/>
              <a:ext cx="1878616" cy="2848217"/>
            </a:xfrm>
            <a:prstGeom prst="rect">
              <a:avLst/>
            </a:prstGeom>
            <a:noFill/>
            <a:ln>
              <a:noFill/>
            </a:ln>
          </p:spPr>
        </p:pic>
        <p:pic>
          <p:nvPicPr>
            <p:cNvPr id="5568" name="Google Shape;5568;p47">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rot="3036792">
              <a:off x="8305704" y="1204413"/>
              <a:ext cx="346013" cy="875626"/>
            </a:xfrm>
            <a:prstGeom prst="rect">
              <a:avLst/>
            </a:prstGeom>
            <a:noFill/>
            <a:ln>
              <a:noFill/>
            </a:ln>
          </p:spPr>
        </p:pic>
      </p:grpSp>
      <p:sp>
        <p:nvSpPr>
          <p:cNvPr id="11" name="מלבן 10">
            <a:extLst>
              <a:ext uri="{FF2B5EF4-FFF2-40B4-BE49-F238E27FC236}">
                <a16:creationId xmlns:a16="http://schemas.microsoft.com/office/drawing/2014/main" id="{C2E229DF-9401-420D-9DD6-FC169E1B84B1}"/>
              </a:ext>
            </a:extLst>
          </p:cNvPr>
          <p:cNvSpPr/>
          <p:nvPr/>
        </p:nvSpPr>
        <p:spPr>
          <a:xfrm>
            <a:off x="2932769" y="2002363"/>
            <a:ext cx="3278462" cy="1138773"/>
          </a:xfrm>
          <a:prstGeom prst="rect">
            <a:avLst/>
          </a:prstGeom>
        </p:spPr>
        <p:txBody>
          <a:bodyPr wrap="none">
            <a:spAutoFit/>
          </a:bodyPr>
          <a:lstStyle/>
          <a:p>
            <a:r>
              <a:rPr lang="he-IL" sz="68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rPr>
              <a:t>ספרייה</a:t>
            </a:r>
            <a:endParaRPr lang="LID4096" sz="68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endParaRPr>
          </a:p>
        </p:txBody>
      </p:sp>
    </p:spTree>
    <p:extLst>
      <p:ext uri="{BB962C8B-B14F-4D97-AF65-F5344CB8AC3E}">
        <p14:creationId xmlns:p14="http://schemas.microsoft.com/office/powerpoint/2010/main" val="3206762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6000" fill="hold"/>
                                        <p:tgtEl>
                                          <p:spTgt spid="11"/>
                                        </p:tgtEl>
                                        <p:attrNameLst>
                                          <p:attrName>ppt_w</p:attrName>
                                        </p:attrNameLst>
                                      </p:cBhvr>
                                      <p:tavLst>
                                        <p:tav tm="0">
                                          <p:val>
                                            <p:fltVal val="0"/>
                                          </p:val>
                                        </p:tav>
                                        <p:tav tm="100000">
                                          <p:val>
                                            <p:strVal val="#ppt_w"/>
                                          </p:val>
                                        </p:tav>
                                      </p:tavLst>
                                    </p:anim>
                                    <p:anim calcmode="lin" valueType="num">
                                      <p:cBhvr>
                                        <p:cTn id="8" dur="6000" fill="hold"/>
                                        <p:tgtEl>
                                          <p:spTgt spid="11"/>
                                        </p:tgtEl>
                                        <p:attrNameLst>
                                          <p:attrName>ppt_h</p:attrName>
                                        </p:attrNameLst>
                                      </p:cBhvr>
                                      <p:tavLst>
                                        <p:tav tm="0">
                                          <p:val>
                                            <p:fltVal val="0"/>
                                          </p:val>
                                        </p:tav>
                                        <p:tav tm="100000">
                                          <p:val>
                                            <p:strVal val="#ppt_h"/>
                                          </p:val>
                                        </p:tav>
                                      </p:tavLst>
                                    </p:anim>
                                    <p:animEffect transition="in" filter="fade">
                                      <p:cBhvr>
                                        <p:cTn id="9" dur="6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a:extLst>
              <a:ext uri="{C183D7F6-B498-43B3-948B-1728B52AA6E4}">
                <adec:decorative xmlns:adec="http://schemas.microsoft.com/office/drawing/2017/decorative" val="1"/>
              </a:ext>
            </a:extLst>
          </p:cNvPr>
          <p:cNvGrpSpPr/>
          <p:nvPr/>
        </p:nvGrpSpPr>
        <p:grpSpPr>
          <a:xfrm rot="-5400000">
            <a:off x="6650541" y="3278864"/>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אליפסה 2">
            <a:extLst>
              <a:ext uri="{FF2B5EF4-FFF2-40B4-BE49-F238E27FC236}">
                <a16:creationId xmlns:a16="http://schemas.microsoft.com/office/drawing/2014/main" id="{94538385-B02A-4110-BA02-3ED03BEC8332}"/>
              </a:ext>
            </a:extLst>
          </p:cNvPr>
          <p:cNvSpPr/>
          <p:nvPr/>
        </p:nvSpPr>
        <p:spPr>
          <a:xfrm>
            <a:off x="28537" y="2316833"/>
            <a:ext cx="3540924" cy="2775544"/>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lvl="0" algn="ctr" rtl="1"/>
            <a:r>
              <a:rPr lang="he-IL" sz="2400" b="1" dirty="0">
                <a:solidFill>
                  <a:prstClr val="black"/>
                </a:solidFill>
                <a:latin typeface="Amatica SC" panose="00000500000000000000" pitchFamily="2" charset="-79"/>
                <a:cs typeface="Amatica SC" panose="00000500000000000000" pitchFamily="2" charset="-79"/>
              </a:rPr>
              <a:t>בתקופת הקורונה, השירות היה מעבר למצופה: המענה, הזמינות והנגישות. הצוות עמד בשינויים ובהתאמות שנדרשו, נתן שירותים מרחוק והופעלה ספרייה היברידית </a:t>
            </a:r>
          </a:p>
        </p:txBody>
      </p:sp>
      <p:sp>
        <p:nvSpPr>
          <p:cNvPr id="54" name="אליפסה 53">
            <a:extLst>
              <a:ext uri="{FF2B5EF4-FFF2-40B4-BE49-F238E27FC236}">
                <a16:creationId xmlns:a16="http://schemas.microsoft.com/office/drawing/2014/main" id="{52F46E1B-2775-404A-B03E-E368A69D91C6}"/>
              </a:ext>
            </a:extLst>
          </p:cNvPr>
          <p:cNvSpPr/>
          <p:nvPr/>
        </p:nvSpPr>
        <p:spPr>
          <a:xfrm>
            <a:off x="90816" y="95015"/>
            <a:ext cx="2086683" cy="18356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he-IL" sz="2400" b="1" dirty="0">
                <a:solidFill>
                  <a:prstClr val="black"/>
                </a:solidFill>
                <a:latin typeface="Amatica SC" panose="00000500000000000000" pitchFamily="2" charset="-79"/>
                <a:cs typeface="Amatica SC" panose="00000500000000000000" pitchFamily="2" charset="-79"/>
              </a:rPr>
              <a:t>הספרייה היא מקום שמאוד נעים לשהות בו</a:t>
            </a:r>
          </a:p>
        </p:txBody>
      </p:sp>
      <p:sp>
        <p:nvSpPr>
          <p:cNvPr id="55" name="אליפסה 54">
            <a:extLst>
              <a:ext uri="{FF2B5EF4-FFF2-40B4-BE49-F238E27FC236}">
                <a16:creationId xmlns:a16="http://schemas.microsoft.com/office/drawing/2014/main" id="{AD38622D-3B98-4789-A7E9-6C661686B727}"/>
              </a:ext>
            </a:extLst>
          </p:cNvPr>
          <p:cNvSpPr/>
          <p:nvPr/>
        </p:nvSpPr>
        <p:spPr>
          <a:xfrm>
            <a:off x="5447294" y="67423"/>
            <a:ext cx="2670711" cy="215801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lvl="0" algn="ctr" rtl="1"/>
            <a:r>
              <a:rPr lang="he-IL" sz="2400" b="1" dirty="0">
                <a:solidFill>
                  <a:prstClr val="black"/>
                </a:solidFill>
                <a:latin typeface="Amatica SC" panose="00000500000000000000" pitchFamily="2" charset="-79"/>
                <a:cs typeface="Amatica SC" panose="00000500000000000000" pitchFamily="2" charset="-79"/>
              </a:rPr>
              <a:t>צוות הספרייה מעניק שירות מיטבי ותמיכה אישית לסטודנטים, לסגל האקדמי ולסגל המנהלי</a:t>
            </a:r>
          </a:p>
        </p:txBody>
      </p:sp>
      <p:sp>
        <p:nvSpPr>
          <p:cNvPr id="56" name="אליפסה 55">
            <a:extLst>
              <a:ext uri="{FF2B5EF4-FFF2-40B4-BE49-F238E27FC236}">
                <a16:creationId xmlns:a16="http://schemas.microsoft.com/office/drawing/2014/main" id="{F0AAAAA0-1C9F-492E-AE20-C24EE5CB460B}"/>
              </a:ext>
            </a:extLst>
          </p:cNvPr>
          <p:cNvSpPr/>
          <p:nvPr/>
        </p:nvSpPr>
        <p:spPr>
          <a:xfrm>
            <a:off x="3695635" y="2443785"/>
            <a:ext cx="3092061" cy="266059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rtl="1"/>
            <a:r>
              <a:rPr lang="he-IL" sz="2400" b="1" dirty="0">
                <a:solidFill>
                  <a:prstClr val="black"/>
                </a:solidFill>
                <a:latin typeface="Amatica SC" panose="00000500000000000000" pitchFamily="2" charset="-79"/>
                <a:cs typeface="Amatica SC" panose="00000500000000000000" pitchFamily="2" charset="-79"/>
              </a:rPr>
              <a:t>עובדות היחידה מבצעות את תפקידן במסירות, במאור פנים, בסבלנות רבה, במקצועיות ותמיד תמיד בחיוך</a:t>
            </a:r>
          </a:p>
        </p:txBody>
      </p:sp>
      <p:sp>
        <p:nvSpPr>
          <p:cNvPr id="57" name="אליפסה 56">
            <a:extLst>
              <a:ext uri="{FF2B5EF4-FFF2-40B4-BE49-F238E27FC236}">
                <a16:creationId xmlns:a16="http://schemas.microsoft.com/office/drawing/2014/main" id="{CD280BFD-BCB8-4E38-B0CA-CA193F743DD3}"/>
              </a:ext>
            </a:extLst>
          </p:cNvPr>
          <p:cNvSpPr/>
          <p:nvPr/>
        </p:nvSpPr>
        <p:spPr>
          <a:xfrm>
            <a:off x="2246360" y="427670"/>
            <a:ext cx="2898549" cy="2237774"/>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tlCol="0" anchor="ctr"/>
          <a:lstStyle/>
          <a:p>
            <a:pPr lvl="0" algn="ctr" rtl="1"/>
            <a:r>
              <a:rPr lang="he-IL" sz="2400" b="1" dirty="0">
                <a:solidFill>
                  <a:prstClr val="black"/>
                </a:solidFill>
                <a:latin typeface="Amatica SC" panose="00000500000000000000" pitchFamily="2" charset="-79"/>
                <a:cs typeface="Amatica SC" panose="00000500000000000000" pitchFamily="2" charset="-79"/>
              </a:rPr>
              <a:t>עובדות הספרייה בעלות מוטיבציה גבוהה. משקיעות וחושבות תמיד איך לשפר ולייעל את השירות</a:t>
            </a:r>
          </a:p>
        </p:txBody>
      </p:sp>
      <p:sp>
        <p:nvSpPr>
          <p:cNvPr id="58" name="אליפסה 57">
            <a:extLst>
              <a:ext uri="{FF2B5EF4-FFF2-40B4-BE49-F238E27FC236}">
                <a16:creationId xmlns:a16="http://schemas.microsoft.com/office/drawing/2014/main" id="{9BB66657-85E2-4DA6-AE67-E4B4A4B5FD4B}"/>
              </a:ext>
            </a:extLst>
          </p:cNvPr>
          <p:cNvSpPr/>
          <p:nvPr/>
        </p:nvSpPr>
        <p:spPr>
          <a:xfrm>
            <a:off x="6782649" y="2287161"/>
            <a:ext cx="2279223" cy="1892515"/>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he-IL" sz="2400" b="1" dirty="0">
                <a:solidFill>
                  <a:prstClr val="black"/>
                </a:solidFill>
                <a:latin typeface="Amatica SC" panose="00000500000000000000" pitchFamily="2" charset="-79"/>
                <a:cs typeface="Amatica SC" panose="00000500000000000000" pitchFamily="2" charset="-79"/>
              </a:rPr>
              <a:t>היחידה שומרת על הלב של הלמידה האקדמית</a:t>
            </a:r>
            <a:endParaRPr lang="LID4096" sz="2400" b="1" dirty="0">
              <a:solidFill>
                <a:prstClr val="black"/>
              </a:solidFill>
              <a:latin typeface="Amatica SC" panose="00000500000000000000" pitchFamily="2" charset="-79"/>
              <a:cs typeface="Amatica SC" panose="00000500000000000000" pitchFamily="2" charset="-79"/>
            </a:endParaRPr>
          </a:p>
        </p:txBody>
      </p:sp>
    </p:spTree>
    <p:extLst>
      <p:ext uri="{BB962C8B-B14F-4D97-AF65-F5344CB8AC3E}">
        <p14:creationId xmlns:p14="http://schemas.microsoft.com/office/powerpoint/2010/main" val="327219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56"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59"/>
        <p:cNvGrpSpPr/>
        <p:nvPr/>
      </p:nvGrpSpPr>
      <p:grpSpPr>
        <a:xfrm>
          <a:off x="0" y="0"/>
          <a:ext cx="0" cy="0"/>
          <a:chOff x="0" y="0"/>
          <a:chExt cx="0" cy="0"/>
        </a:xfrm>
      </p:grpSpPr>
      <p:pic>
        <p:nvPicPr>
          <p:cNvPr id="5562" name="Google Shape;5562;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1406168" flipH="1">
            <a:off x="7177248" y="2192350"/>
            <a:ext cx="1996953" cy="3027629"/>
          </a:xfrm>
          <a:prstGeom prst="rect">
            <a:avLst/>
          </a:prstGeom>
          <a:noFill/>
          <a:ln>
            <a:noFill/>
          </a:ln>
        </p:spPr>
      </p:pic>
      <p:grpSp>
        <p:nvGrpSpPr>
          <p:cNvPr id="5563" name="Google Shape;5563;p47">
            <a:extLst>
              <a:ext uri="{C183D7F6-B498-43B3-948B-1728B52AA6E4}">
                <adec:decorative xmlns:adec="http://schemas.microsoft.com/office/drawing/2017/decorative" val="1"/>
              </a:ext>
            </a:extLst>
          </p:cNvPr>
          <p:cNvGrpSpPr/>
          <p:nvPr/>
        </p:nvGrpSpPr>
        <p:grpSpPr>
          <a:xfrm>
            <a:off x="-289669" y="2270033"/>
            <a:ext cx="2703704" cy="3304719"/>
            <a:chOff x="-289669" y="2270033"/>
            <a:chExt cx="2703704" cy="3304719"/>
          </a:xfrm>
        </p:grpSpPr>
        <p:pic>
          <p:nvPicPr>
            <p:cNvPr id="5564" name="Google Shape;5564;p4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1140247">
              <a:off x="122875" y="2498284"/>
              <a:ext cx="1878616" cy="2848215"/>
            </a:xfrm>
            <a:prstGeom prst="rect">
              <a:avLst/>
            </a:prstGeom>
            <a:noFill/>
            <a:ln>
              <a:noFill/>
            </a:ln>
          </p:spPr>
        </p:pic>
        <p:pic>
          <p:nvPicPr>
            <p:cNvPr id="5565" name="Google Shape;5565;p4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3786083">
              <a:off x="1090355" y="4202559"/>
              <a:ext cx="346013" cy="875625"/>
            </a:xfrm>
            <a:prstGeom prst="rect">
              <a:avLst/>
            </a:prstGeom>
            <a:noFill/>
            <a:ln>
              <a:noFill/>
            </a:ln>
          </p:spPr>
        </p:pic>
      </p:grpSp>
      <p:grpSp>
        <p:nvGrpSpPr>
          <p:cNvPr id="5566" name="Google Shape;5566;p47">
            <a:extLst>
              <a:ext uri="{C183D7F6-B498-43B3-948B-1728B52AA6E4}">
                <adec:decorative xmlns:adec="http://schemas.microsoft.com/office/drawing/2017/decorative" val="1"/>
              </a:ext>
            </a:extLst>
          </p:cNvPr>
          <p:cNvGrpSpPr/>
          <p:nvPr/>
        </p:nvGrpSpPr>
        <p:grpSpPr>
          <a:xfrm>
            <a:off x="6167500" y="-546568"/>
            <a:ext cx="3411721" cy="3119971"/>
            <a:chOff x="6167500" y="-546568"/>
            <a:chExt cx="3411721" cy="3119971"/>
          </a:xfrm>
        </p:grpSpPr>
        <p:pic>
          <p:nvPicPr>
            <p:cNvPr id="5567" name="Google Shape;5567;p4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3437066">
              <a:off x="6934052" y="-410691"/>
              <a:ext cx="1878616" cy="2848217"/>
            </a:xfrm>
            <a:prstGeom prst="rect">
              <a:avLst/>
            </a:prstGeom>
            <a:noFill/>
            <a:ln>
              <a:noFill/>
            </a:ln>
          </p:spPr>
        </p:pic>
        <p:pic>
          <p:nvPicPr>
            <p:cNvPr id="5568" name="Google Shape;5568;p47">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rot="3036792">
              <a:off x="8305704" y="1204413"/>
              <a:ext cx="346013" cy="875626"/>
            </a:xfrm>
            <a:prstGeom prst="rect">
              <a:avLst/>
            </a:prstGeom>
            <a:noFill/>
            <a:ln>
              <a:noFill/>
            </a:ln>
          </p:spPr>
        </p:pic>
      </p:grpSp>
      <p:sp>
        <p:nvSpPr>
          <p:cNvPr id="11" name="מלבן 10">
            <a:extLst>
              <a:ext uri="{FF2B5EF4-FFF2-40B4-BE49-F238E27FC236}">
                <a16:creationId xmlns:a16="http://schemas.microsoft.com/office/drawing/2014/main" id="{C2E229DF-9401-420D-9DD6-FC169E1B84B1}"/>
              </a:ext>
            </a:extLst>
          </p:cNvPr>
          <p:cNvSpPr/>
          <p:nvPr/>
        </p:nvSpPr>
        <p:spPr>
          <a:xfrm>
            <a:off x="876116" y="1784804"/>
            <a:ext cx="7391767" cy="1138773"/>
          </a:xfrm>
          <a:prstGeom prst="rect">
            <a:avLst/>
          </a:prstGeom>
        </p:spPr>
        <p:txBody>
          <a:bodyPr wrap="none">
            <a:spAutoFit/>
          </a:bodyPr>
          <a:lstStyle/>
          <a:p>
            <a:r>
              <a:rPr lang="he-IL" sz="68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rPr>
              <a:t>עובדים מצטיינים</a:t>
            </a:r>
            <a:endParaRPr lang="LID4096" sz="68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endParaRPr>
          </a:p>
        </p:txBody>
      </p:sp>
    </p:spTree>
    <p:extLst>
      <p:ext uri="{BB962C8B-B14F-4D97-AF65-F5344CB8AC3E}">
        <p14:creationId xmlns:p14="http://schemas.microsoft.com/office/powerpoint/2010/main" val="8812735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444499" y="754169"/>
            <a:ext cx="5626057" cy="2916083"/>
          </a:xfrm>
          <a:prstGeom prst="rect">
            <a:avLst/>
          </a:prstGeom>
          <a:solidFill>
            <a:schemeClr val="accent2"/>
          </a:solidFill>
          <a:ln>
            <a:noFill/>
          </a:ln>
        </p:spPr>
        <p:txBody>
          <a:bodyPr spcFirstLastPara="1" wrap="square" lIns="91425" tIns="91425" rIns="91425" bIns="91425" anchor="ctr" anchorCtr="0">
            <a:noAutofit/>
          </a:bodyPr>
          <a:lstStyle/>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אונית מועסקת במכללה משנת 2004 בתפקיד רכזת מנהלית בדיקנט הסטודנטים ומרכז אתגר.</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במסגרת תפקידה, אונית נותנת מענה לכל הסטודנטים במכללה ובפרט לכאלו עם קשיים לימודיים ואישיים. אונית עובדת מסורה, חרוצה ואף ראויה להערצה. המענה האנושי שלה לכל אדם באשר הוא, הידע הענק שלה בכל תחום במכללה, הרגישות לצרכים של האחר , והיכולת שלה להכיל את האחר פשוט מעוררים התפעלות. היא תמיד מבצעת את עבודתה בחיוך, בסבלנות ובסבר פנים יפות.</a:t>
            </a:r>
          </a:p>
        </p:txBody>
      </p:sp>
      <p:grpSp>
        <p:nvGrpSpPr>
          <p:cNvPr id="5473" name="Google Shape;5473;p39">
            <a:extLst>
              <a:ext uri="{C183D7F6-B498-43B3-948B-1728B52AA6E4}">
                <adec:decorative xmlns:adec="http://schemas.microsoft.com/office/drawing/2017/decorative" val="1"/>
              </a:ext>
            </a:extLst>
          </p:cNvPr>
          <p:cNvGrpSpPr/>
          <p:nvPr/>
        </p:nvGrpSpPr>
        <p:grpSpPr>
          <a:xfrm>
            <a:off x="-107000" y="3048132"/>
            <a:ext cx="1592235" cy="2295509"/>
            <a:chOff x="6689473" y="1150075"/>
            <a:chExt cx="1996953" cy="3027630"/>
          </a:xfrm>
        </p:grpSpPr>
        <p:pic>
          <p:nvPicPr>
            <p:cNvPr id="5474" name="Google Shape;5474;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pic>
        <p:nvPicPr>
          <p:cNvPr id="12" name="תמונה 11">
            <a:extLst>
              <a:ext uri="{FF2B5EF4-FFF2-40B4-BE49-F238E27FC236}">
                <a16:creationId xmlns:a16="http://schemas.microsoft.com/office/drawing/2014/main" id="{E0313346-5D06-4307-B5EA-2EC8A98C40FC}"/>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4983" t="10424" r="36613" b="17575"/>
          <a:stretch/>
        </p:blipFill>
        <p:spPr>
          <a:xfrm>
            <a:off x="6270952" y="521596"/>
            <a:ext cx="2478477" cy="2457789"/>
          </a:xfrm>
          <a:prstGeom prst="rect">
            <a:avLst/>
          </a:prstGeom>
          <a:solidFill>
            <a:srgbClr val="FFFFFF">
              <a:shade val="85000"/>
            </a:srgbClr>
          </a:solidFill>
          <a:ln w="28575"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מלבן 1">
            <a:extLst>
              <a:ext uri="{FF2B5EF4-FFF2-40B4-BE49-F238E27FC236}">
                <a16:creationId xmlns:a16="http://schemas.microsoft.com/office/drawing/2014/main" id="{E91C40B3-2490-4106-8689-EE4C2498075E}"/>
              </a:ext>
            </a:extLst>
          </p:cNvPr>
          <p:cNvSpPr/>
          <p:nvPr/>
        </p:nvSpPr>
        <p:spPr>
          <a:xfrm>
            <a:off x="6166713" y="3099383"/>
            <a:ext cx="2686954" cy="646331"/>
          </a:xfrm>
          <a:prstGeom prst="rect">
            <a:avLst/>
          </a:prstGeom>
        </p:spPr>
        <p:txBody>
          <a:bodyPr wrap="none">
            <a:spAutoFit/>
          </a:bodyPr>
          <a:lstStyle/>
          <a:p>
            <a:pPr algn="ctr"/>
            <a:r>
              <a:rPr lang="he-IL" sz="3600" b="1" dirty="0">
                <a:ln w="12700">
                  <a:solidFill>
                    <a:schemeClr val="accent6">
                      <a:lumMod val="75000"/>
                    </a:schemeClr>
                  </a:solidFill>
                  <a:prstDash val="solid"/>
                </a:ln>
                <a:solidFill>
                  <a:schemeClr val="accent6">
                    <a:lumMod val="50000"/>
                  </a:schemeClr>
                </a:solidFill>
                <a:effectLst>
                  <a:outerShdw dist="38100" dir="2640000" algn="bl" rotWithShape="0">
                    <a:schemeClr val="accent1"/>
                  </a:outerShdw>
                </a:effectLst>
                <a:latin typeface="Dorian CLM" pitchFamily="2" charset="-79"/>
                <a:cs typeface="Dorian CLM" pitchFamily="2" charset="-79"/>
              </a:rPr>
              <a:t>אונית נאור</a:t>
            </a:r>
            <a:endParaRPr lang="he-IL" sz="3600" b="1" dirty="0">
              <a:ln w="12700">
                <a:solidFill>
                  <a:schemeClr val="accent6">
                    <a:lumMod val="75000"/>
                  </a:schemeClr>
                </a:solidFill>
                <a:prstDash val="solid"/>
              </a:ln>
              <a:solidFill>
                <a:schemeClr val="accent1">
                  <a:lumMod val="20000"/>
                  <a:lumOff val="80000"/>
                </a:schemeClr>
              </a:solidFill>
              <a:effectLst>
                <a:outerShdw dist="38100" dir="2640000" algn="bl" rotWithShape="0">
                  <a:schemeClr val="accent1"/>
                </a:outerShdw>
              </a:effectLst>
              <a:latin typeface="Dorian CLM" pitchFamily="2" charset="-79"/>
              <a:cs typeface="Dorian CLM" pitchFamily="2" charset="-79"/>
            </a:endParaRPr>
          </a:p>
        </p:txBody>
      </p:sp>
      <p:sp>
        <p:nvSpPr>
          <p:cNvPr id="3" name="מלבן 2">
            <a:extLst>
              <a:ext uri="{FF2B5EF4-FFF2-40B4-BE49-F238E27FC236}">
                <a16:creationId xmlns:a16="http://schemas.microsoft.com/office/drawing/2014/main" id="{1AB04320-1BD1-4BF1-818E-1F7E187A033B}"/>
              </a:ext>
            </a:extLst>
          </p:cNvPr>
          <p:cNvSpPr/>
          <p:nvPr/>
        </p:nvSpPr>
        <p:spPr>
          <a:xfrm>
            <a:off x="6080426" y="3670252"/>
            <a:ext cx="2833075" cy="1384995"/>
          </a:xfrm>
          <a:prstGeom prst="rect">
            <a:avLst/>
          </a:prstGeom>
        </p:spPr>
        <p:txBody>
          <a:bodyPr wrap="square">
            <a:spAutoFit/>
          </a:bodyPr>
          <a:lstStyle/>
          <a:p>
            <a:pPr algn="ctr"/>
            <a:r>
              <a:rPr lang="he-IL" sz="1600" b="1" dirty="0">
                <a:latin typeface="Dorian CLM" pitchFamily="2" charset="-79"/>
                <a:cs typeface="Dorian CLM" pitchFamily="2" charset="-79"/>
              </a:rPr>
              <a:t>רכזת מנהלית- </a:t>
            </a:r>
          </a:p>
          <a:p>
            <a:pPr algn="ctr"/>
            <a:r>
              <a:rPr lang="he-IL" sz="1600" b="1" dirty="0">
                <a:latin typeface="Dorian CLM" pitchFamily="2" charset="-79"/>
                <a:cs typeface="Dorian CLM" pitchFamily="2" charset="-79"/>
              </a:rPr>
              <a:t>דיקנט סטודנטים </a:t>
            </a:r>
          </a:p>
          <a:p>
            <a:pPr algn="ctr"/>
            <a:r>
              <a:rPr lang="he-IL" sz="1600" b="1" dirty="0">
                <a:latin typeface="Dorian CLM" pitchFamily="2" charset="-79"/>
                <a:cs typeface="Dorian CLM" pitchFamily="2" charset="-79"/>
              </a:rPr>
              <a:t>ומרכז אתגר</a:t>
            </a:r>
          </a:p>
          <a:p>
            <a:pPr algn="ctr"/>
            <a:endParaRPr lang="he-IL" sz="1200" b="1" dirty="0">
              <a:latin typeface="Dorian CLM" pitchFamily="2" charset="-79"/>
              <a:cs typeface="Dorian CLM" pitchFamily="2" charset="-79"/>
            </a:endParaRPr>
          </a:p>
          <a:p>
            <a:pPr algn="ctr"/>
            <a:r>
              <a:rPr lang="he-IL" sz="1200" b="1" dirty="0">
                <a:latin typeface="Dorian CLM" pitchFamily="2" charset="-79"/>
                <a:cs typeface="Dorian CLM" pitchFamily="2" charset="-79"/>
              </a:rPr>
              <a:t>מועסקת במכללה החל מ- 01.12.2004</a:t>
            </a:r>
            <a:endParaRPr lang="LID4096" sz="1200" b="1" dirty="0">
              <a:latin typeface="Dorian CLM" pitchFamily="2" charset="-79"/>
              <a:cs typeface="Dorian CLM" pitchFamily="2" charset="-79"/>
            </a:endParaRPr>
          </a:p>
        </p:txBody>
      </p:sp>
      <p:pic>
        <p:nvPicPr>
          <p:cNvPr id="21" name="Google Shape;5754;p58">
            <a:extLst>
              <a:ext uri="{FF2B5EF4-FFF2-40B4-BE49-F238E27FC236}">
                <a16:creationId xmlns:a16="http://schemas.microsoft.com/office/drawing/2014/main" id="{F778F11E-3591-4BA1-BA62-AFD1E3966BA2}"/>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7950961">
            <a:off x="8477096" y="249099"/>
            <a:ext cx="346013" cy="875625"/>
          </a:xfrm>
          <a:prstGeom prst="rect">
            <a:avLst/>
          </a:prstGeom>
          <a:noFill/>
          <a:ln>
            <a:noFill/>
          </a:ln>
        </p:spPr>
      </p:pic>
      <p:pic>
        <p:nvPicPr>
          <p:cNvPr id="22" name="Google Shape;5754;p58">
            <a:extLst>
              <a:ext uri="{FF2B5EF4-FFF2-40B4-BE49-F238E27FC236}">
                <a16:creationId xmlns:a16="http://schemas.microsoft.com/office/drawing/2014/main" id="{5FCC72A1-BC1F-4816-9571-2EFD038A216B}"/>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8013544">
            <a:off x="6271693" y="2403850"/>
            <a:ext cx="346013" cy="875625"/>
          </a:xfrm>
          <a:prstGeom prst="rect">
            <a:avLst/>
          </a:prstGeom>
          <a:noFill/>
          <a:ln>
            <a:noFill/>
          </a:ln>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213582" y="834307"/>
            <a:ext cx="5869572" cy="2971492"/>
          </a:xfrm>
          <a:prstGeom prst="rect">
            <a:avLst/>
          </a:prstGeom>
          <a:solidFill>
            <a:schemeClr val="accent2"/>
          </a:solidFill>
          <a:ln>
            <a:noFill/>
          </a:ln>
        </p:spPr>
        <p:txBody>
          <a:bodyPr spcFirstLastPara="1" wrap="square" lIns="91425" tIns="91425" rIns="91425" bIns="91425" anchor="ctr" anchorCtr="0">
            <a:noAutofit/>
          </a:bodyPr>
          <a:lstStyle/>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גילה מועסקת במכללה משנת 2012 בתפקיד מנהלת לשכת המנהל האקדמי.</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גילה היא הלב והנשמה של המנהל האקדמי.</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 מאירת פנים, נעימת הליכות, צנועה וענווה. </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היא מבצעת את תפקידה במקצועיות, חריצות, מסירות, ואדיבות. יש לה מחויבות יוצאת דופן לתפקיד אותו היא מבצעת, והיא עושה זאת בהמון אהבה. נרתמת לכל משימה שעל הפרק ובכל זמן שנדרש. תמיד נכונה לסייע ולתרום. </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היא בעלת יחסים בין-אישיים מצוינים ואהובה על רבים מבין חברי הסגל המנהלי והאקדמי. </a:t>
            </a:r>
          </a:p>
        </p:txBody>
      </p:sp>
      <p:grpSp>
        <p:nvGrpSpPr>
          <p:cNvPr id="5473" name="Google Shape;5473;p39">
            <a:extLst>
              <a:ext uri="{C183D7F6-B498-43B3-948B-1728B52AA6E4}">
                <adec:decorative xmlns:adec="http://schemas.microsoft.com/office/drawing/2017/decorative" val="1"/>
              </a:ext>
            </a:extLst>
          </p:cNvPr>
          <p:cNvGrpSpPr/>
          <p:nvPr/>
        </p:nvGrpSpPr>
        <p:grpSpPr>
          <a:xfrm>
            <a:off x="-126377" y="3159658"/>
            <a:ext cx="1592235" cy="2295509"/>
            <a:chOff x="6689473" y="1150075"/>
            <a:chExt cx="1996953" cy="3027630"/>
          </a:xfrm>
        </p:grpSpPr>
        <p:pic>
          <p:nvPicPr>
            <p:cNvPr id="5474" name="Google Shape;5474;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
        <p:nvSpPr>
          <p:cNvPr id="2" name="מלבן 1">
            <a:extLst>
              <a:ext uri="{FF2B5EF4-FFF2-40B4-BE49-F238E27FC236}">
                <a16:creationId xmlns:a16="http://schemas.microsoft.com/office/drawing/2014/main" id="{E91C40B3-2490-4106-8689-EE4C2498075E}"/>
              </a:ext>
            </a:extLst>
          </p:cNvPr>
          <p:cNvSpPr/>
          <p:nvPr/>
        </p:nvSpPr>
        <p:spPr>
          <a:xfrm>
            <a:off x="5999753" y="3064967"/>
            <a:ext cx="3087705" cy="646331"/>
          </a:xfrm>
          <a:prstGeom prst="rect">
            <a:avLst/>
          </a:prstGeom>
        </p:spPr>
        <p:txBody>
          <a:bodyPr wrap="none">
            <a:spAutoFit/>
          </a:bodyPr>
          <a:lstStyle/>
          <a:p>
            <a:pPr algn="ctr"/>
            <a:r>
              <a:rPr lang="he-IL" sz="3600" b="1" dirty="0">
                <a:ln w="12700">
                  <a:solidFill>
                    <a:schemeClr val="accent6">
                      <a:lumMod val="75000"/>
                    </a:schemeClr>
                  </a:solidFill>
                  <a:prstDash val="solid"/>
                </a:ln>
                <a:solidFill>
                  <a:schemeClr val="accent6">
                    <a:lumMod val="50000"/>
                  </a:schemeClr>
                </a:solidFill>
                <a:effectLst>
                  <a:outerShdw dist="38100" dir="2640000" algn="bl" rotWithShape="0">
                    <a:schemeClr val="accent1"/>
                  </a:outerShdw>
                </a:effectLst>
                <a:latin typeface="Dorian CLM" pitchFamily="2" charset="-79"/>
                <a:cs typeface="Dorian CLM" pitchFamily="2" charset="-79"/>
              </a:rPr>
              <a:t>גילה אורפלי</a:t>
            </a:r>
            <a:endParaRPr lang="he-IL" sz="3600" b="1" dirty="0">
              <a:ln w="12700">
                <a:solidFill>
                  <a:schemeClr val="accent6">
                    <a:lumMod val="75000"/>
                  </a:schemeClr>
                </a:solidFill>
                <a:prstDash val="solid"/>
              </a:ln>
              <a:solidFill>
                <a:schemeClr val="accent1">
                  <a:lumMod val="20000"/>
                  <a:lumOff val="80000"/>
                </a:schemeClr>
              </a:solidFill>
              <a:effectLst>
                <a:outerShdw dist="38100" dir="2640000" algn="bl" rotWithShape="0">
                  <a:schemeClr val="accent1"/>
                </a:outerShdw>
              </a:effectLst>
              <a:latin typeface="Dorian CLM" pitchFamily="2" charset="-79"/>
              <a:cs typeface="Dorian CLM" pitchFamily="2" charset="-79"/>
            </a:endParaRPr>
          </a:p>
        </p:txBody>
      </p:sp>
      <p:sp>
        <p:nvSpPr>
          <p:cNvPr id="3" name="מלבן 2">
            <a:extLst>
              <a:ext uri="{FF2B5EF4-FFF2-40B4-BE49-F238E27FC236}">
                <a16:creationId xmlns:a16="http://schemas.microsoft.com/office/drawing/2014/main" id="{1AB04320-1BD1-4BF1-818E-1F7E187A033B}"/>
              </a:ext>
            </a:extLst>
          </p:cNvPr>
          <p:cNvSpPr/>
          <p:nvPr/>
        </p:nvSpPr>
        <p:spPr>
          <a:xfrm>
            <a:off x="6033172" y="3670252"/>
            <a:ext cx="3020869" cy="1138773"/>
          </a:xfrm>
          <a:prstGeom prst="rect">
            <a:avLst/>
          </a:prstGeom>
        </p:spPr>
        <p:txBody>
          <a:bodyPr wrap="square">
            <a:spAutoFit/>
          </a:bodyPr>
          <a:lstStyle/>
          <a:p>
            <a:pPr algn="ctr"/>
            <a:r>
              <a:rPr lang="he-IL" sz="1600" b="1" dirty="0">
                <a:latin typeface="Dorian CLM" pitchFamily="2" charset="-79"/>
                <a:cs typeface="Dorian CLM" pitchFamily="2" charset="-79"/>
              </a:rPr>
              <a:t>מנהלת לשכת המנהל האקדמי</a:t>
            </a:r>
          </a:p>
          <a:p>
            <a:pPr algn="ctr"/>
            <a:endParaRPr lang="he-IL" sz="1200" b="1" dirty="0">
              <a:latin typeface="Dorian CLM" pitchFamily="2" charset="-79"/>
              <a:cs typeface="Dorian CLM" pitchFamily="2" charset="-79"/>
            </a:endParaRPr>
          </a:p>
          <a:p>
            <a:pPr algn="ctr"/>
            <a:r>
              <a:rPr lang="he-IL" sz="1200" b="1" dirty="0">
                <a:latin typeface="Dorian CLM" pitchFamily="2" charset="-79"/>
                <a:cs typeface="Dorian CLM" pitchFamily="2" charset="-79"/>
              </a:rPr>
              <a:t>מועסקת במכללה החל מ- 15.02.2012</a:t>
            </a:r>
            <a:endParaRPr lang="LID4096" sz="1200" b="1" dirty="0">
              <a:latin typeface="Dorian CLM" pitchFamily="2" charset="-79"/>
              <a:cs typeface="Dorian CLM" pitchFamily="2" charset="-79"/>
            </a:endParaRPr>
          </a:p>
        </p:txBody>
      </p:sp>
      <p:pic>
        <p:nvPicPr>
          <p:cNvPr id="9" name="תמונה 8">
            <a:extLst>
              <a:ext uri="{FF2B5EF4-FFF2-40B4-BE49-F238E27FC236}">
                <a16:creationId xmlns:a16="http://schemas.microsoft.com/office/drawing/2014/main" id="{4ABA6067-8A9F-4D4A-8842-266481ABDC7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2674" t="8849" r="15488" b="41568"/>
          <a:stretch/>
        </p:blipFill>
        <p:spPr>
          <a:xfrm>
            <a:off x="6299165" y="487027"/>
            <a:ext cx="2422048" cy="2514626"/>
          </a:xfrm>
          <a:prstGeom prst="rect">
            <a:avLst/>
          </a:prstGeom>
          <a:solidFill>
            <a:srgbClr val="FFFFFF">
              <a:shade val="85000"/>
            </a:srgbClr>
          </a:solidFill>
          <a:ln w="28575" cap="sq">
            <a:solidFill>
              <a:schemeClr val="accent1">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oogle Shape;5754;p58">
            <a:extLst>
              <a:ext uri="{FF2B5EF4-FFF2-40B4-BE49-F238E27FC236}">
                <a16:creationId xmlns:a16="http://schemas.microsoft.com/office/drawing/2014/main" id="{420D73EF-93E9-49F9-9D72-51F4071D30F9}"/>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7904237">
            <a:off x="8439163" y="208901"/>
            <a:ext cx="346013" cy="875625"/>
          </a:xfrm>
          <a:prstGeom prst="rect">
            <a:avLst/>
          </a:prstGeom>
          <a:noFill/>
          <a:ln>
            <a:noFill/>
          </a:ln>
        </p:spPr>
      </p:pic>
      <p:pic>
        <p:nvPicPr>
          <p:cNvPr id="11" name="Google Shape;5754;p58">
            <a:extLst>
              <a:ext uri="{FF2B5EF4-FFF2-40B4-BE49-F238E27FC236}">
                <a16:creationId xmlns:a16="http://schemas.microsoft.com/office/drawing/2014/main" id="{A7E06825-3BF9-43E9-97CA-ACB5BC31BE1D}"/>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rot="7411701">
            <a:off x="6280009" y="2409681"/>
            <a:ext cx="346013" cy="875625"/>
          </a:xfrm>
          <a:prstGeom prst="rect">
            <a:avLst/>
          </a:prstGeom>
          <a:noFill/>
          <a:ln>
            <a:noFill/>
          </a:ln>
        </p:spPr>
      </p:pic>
    </p:spTree>
    <p:extLst>
      <p:ext uri="{BB962C8B-B14F-4D97-AF65-F5344CB8AC3E}">
        <p14:creationId xmlns:p14="http://schemas.microsoft.com/office/powerpoint/2010/main" val="4274436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436981" y="688702"/>
            <a:ext cx="5571230" cy="3242551"/>
          </a:xfrm>
          <a:prstGeom prst="rect">
            <a:avLst/>
          </a:prstGeom>
          <a:solidFill>
            <a:schemeClr val="accent2"/>
          </a:solidFill>
          <a:ln>
            <a:noFill/>
          </a:ln>
        </p:spPr>
        <p:txBody>
          <a:bodyPr spcFirstLastPara="1" wrap="square" lIns="91425" tIns="91425" rIns="91425" bIns="91425" anchor="ctr" anchorCtr="0">
            <a:noAutofit/>
          </a:bodyPr>
          <a:lstStyle/>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לינור מועסקת במכללה משנת 2013 בתפקיד מנהלת תחום שכר.</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לינור היא מקצוענית בתפקידה וזו נקודה קריטית בניהול המשכורות.</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היא מבצעת את תפקידה במסירות, ביעילות, ובאחריות רבה. כל פנייה שמגיעה אליה נבדקת בקפדנות יתרה, עד לרמה המדויקת ביותר. </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צורכי העובדים והמערכת תמיד לנגד עיניה, והיא בתהליך מתמיד לייעל ולשפר אותם.</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לינור מגלה רגישות גבוהה ואמפתיה יוצאת דופן. היא מטפלת בפניות העובדים באופן אישי ומקצועי, תמיד בחיוך גדול ובסבלנות אין קץ.</a:t>
            </a:r>
          </a:p>
          <a:p>
            <a:pPr algn="ctr" rtl="1">
              <a:lnSpc>
                <a:spcPct val="150000"/>
              </a:lnSpc>
            </a:pPr>
            <a:r>
              <a:rPr lang="he-IL" sz="1600" b="1" dirty="0">
                <a:solidFill>
                  <a:schemeClr val="tx1"/>
                </a:solidFill>
                <a:latin typeface="Calibri" panose="020F0502020204030204" pitchFamily="34" charset="0"/>
                <a:cs typeface="Calibri" panose="020F0502020204030204" pitchFamily="34" charset="0"/>
              </a:rPr>
              <a:t>תמיד נעים לפנות אליה ולקבל ממנה שירות אדיב במיוחד. </a:t>
            </a:r>
          </a:p>
        </p:txBody>
      </p:sp>
      <p:grpSp>
        <p:nvGrpSpPr>
          <p:cNvPr id="5473" name="Google Shape;5473;p39">
            <a:extLst>
              <a:ext uri="{C183D7F6-B498-43B3-948B-1728B52AA6E4}">
                <adec:decorative xmlns:adec="http://schemas.microsoft.com/office/drawing/2017/decorative" val="1"/>
              </a:ext>
            </a:extLst>
          </p:cNvPr>
          <p:cNvGrpSpPr/>
          <p:nvPr/>
        </p:nvGrpSpPr>
        <p:grpSpPr>
          <a:xfrm>
            <a:off x="-122948" y="3275652"/>
            <a:ext cx="1655264" cy="2295509"/>
            <a:chOff x="6689473" y="1150075"/>
            <a:chExt cx="1996953" cy="3027630"/>
          </a:xfrm>
        </p:grpSpPr>
        <p:pic>
          <p:nvPicPr>
            <p:cNvPr id="5474" name="Google Shape;5474;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
        <p:nvSpPr>
          <p:cNvPr id="2" name="מלבן 1">
            <a:extLst>
              <a:ext uri="{FF2B5EF4-FFF2-40B4-BE49-F238E27FC236}">
                <a16:creationId xmlns:a16="http://schemas.microsoft.com/office/drawing/2014/main" id="{E91C40B3-2490-4106-8689-EE4C2498075E}"/>
              </a:ext>
            </a:extLst>
          </p:cNvPr>
          <p:cNvSpPr/>
          <p:nvPr/>
        </p:nvSpPr>
        <p:spPr>
          <a:xfrm>
            <a:off x="5927059" y="3132933"/>
            <a:ext cx="3166251" cy="646331"/>
          </a:xfrm>
          <a:prstGeom prst="rect">
            <a:avLst/>
          </a:prstGeom>
        </p:spPr>
        <p:txBody>
          <a:bodyPr wrap="none">
            <a:spAutoFit/>
          </a:bodyPr>
          <a:lstStyle/>
          <a:p>
            <a:pPr algn="ctr"/>
            <a:r>
              <a:rPr lang="he-IL" sz="3600" b="1" dirty="0">
                <a:ln w="12700">
                  <a:solidFill>
                    <a:schemeClr val="accent6">
                      <a:lumMod val="75000"/>
                    </a:schemeClr>
                  </a:solidFill>
                  <a:prstDash val="solid"/>
                </a:ln>
                <a:solidFill>
                  <a:schemeClr val="accent6">
                    <a:lumMod val="50000"/>
                  </a:schemeClr>
                </a:solidFill>
                <a:effectLst>
                  <a:outerShdw dist="38100" dir="2640000" algn="bl" rotWithShape="0">
                    <a:schemeClr val="accent1"/>
                  </a:outerShdw>
                </a:effectLst>
                <a:latin typeface="Dorian CLM" pitchFamily="2" charset="-79"/>
                <a:cs typeface="Dorian CLM" pitchFamily="2" charset="-79"/>
              </a:rPr>
              <a:t>לינור אליאסי</a:t>
            </a:r>
            <a:endParaRPr lang="he-IL" sz="3600" b="1" dirty="0">
              <a:ln w="12700">
                <a:solidFill>
                  <a:schemeClr val="accent6">
                    <a:lumMod val="75000"/>
                  </a:schemeClr>
                </a:solidFill>
                <a:prstDash val="solid"/>
              </a:ln>
              <a:solidFill>
                <a:schemeClr val="accent1">
                  <a:lumMod val="20000"/>
                  <a:lumOff val="80000"/>
                </a:schemeClr>
              </a:solidFill>
              <a:effectLst>
                <a:outerShdw dist="38100" dir="2640000" algn="bl" rotWithShape="0">
                  <a:schemeClr val="accent1"/>
                </a:outerShdw>
              </a:effectLst>
              <a:latin typeface="Dorian CLM" pitchFamily="2" charset="-79"/>
              <a:cs typeface="Dorian CLM" pitchFamily="2" charset="-79"/>
            </a:endParaRPr>
          </a:p>
        </p:txBody>
      </p:sp>
      <p:sp>
        <p:nvSpPr>
          <p:cNvPr id="3" name="מלבן 2">
            <a:extLst>
              <a:ext uri="{FF2B5EF4-FFF2-40B4-BE49-F238E27FC236}">
                <a16:creationId xmlns:a16="http://schemas.microsoft.com/office/drawing/2014/main" id="{1AB04320-1BD1-4BF1-818E-1F7E187A033B}"/>
              </a:ext>
            </a:extLst>
          </p:cNvPr>
          <p:cNvSpPr/>
          <p:nvPr/>
        </p:nvSpPr>
        <p:spPr>
          <a:xfrm>
            <a:off x="6106877" y="3751082"/>
            <a:ext cx="2806623" cy="892552"/>
          </a:xfrm>
          <a:prstGeom prst="rect">
            <a:avLst/>
          </a:prstGeom>
        </p:spPr>
        <p:txBody>
          <a:bodyPr wrap="square">
            <a:spAutoFit/>
          </a:bodyPr>
          <a:lstStyle/>
          <a:p>
            <a:pPr algn="ctr"/>
            <a:r>
              <a:rPr lang="he-IL" sz="1600" b="1" dirty="0">
                <a:latin typeface="Dorian CLM" pitchFamily="2" charset="-79"/>
                <a:cs typeface="Dorian CLM" pitchFamily="2" charset="-79"/>
              </a:rPr>
              <a:t>מנהלת תחום שכר</a:t>
            </a:r>
          </a:p>
          <a:p>
            <a:pPr algn="ctr"/>
            <a:endParaRPr lang="he-IL" sz="1200" b="1" dirty="0">
              <a:latin typeface="Dorian CLM" pitchFamily="2" charset="-79"/>
              <a:cs typeface="Dorian CLM" pitchFamily="2" charset="-79"/>
            </a:endParaRPr>
          </a:p>
          <a:p>
            <a:pPr algn="ctr"/>
            <a:r>
              <a:rPr lang="he-IL" sz="1200" b="1" dirty="0">
                <a:latin typeface="Dorian CLM" pitchFamily="2" charset="-79"/>
                <a:cs typeface="Dorian CLM" pitchFamily="2" charset="-79"/>
              </a:rPr>
              <a:t>מועסקת במכללה החל מ- 09.06.2013</a:t>
            </a:r>
            <a:endParaRPr lang="LID4096" sz="1200" b="1" dirty="0">
              <a:latin typeface="Dorian CLM" pitchFamily="2" charset="-79"/>
              <a:cs typeface="Dorian CLM" pitchFamily="2" charset="-79"/>
            </a:endParaRPr>
          </a:p>
        </p:txBody>
      </p:sp>
      <p:pic>
        <p:nvPicPr>
          <p:cNvPr id="9" name="תמונה 8">
            <a:extLst>
              <a:ext uri="{FF2B5EF4-FFF2-40B4-BE49-F238E27FC236}">
                <a16:creationId xmlns:a16="http://schemas.microsoft.com/office/drawing/2014/main" id="{30793AD8-2329-43CE-9C92-DDC63413ADCB}"/>
              </a:ext>
              <a:ext uri="{C183D7F6-B498-43B3-948B-1728B52AA6E4}">
                <adec:decorative xmlns:adec="http://schemas.microsoft.com/office/drawing/2017/decorative"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17000"/>
                    </a14:imgEffect>
                    <a14:imgEffect>
                      <a14:colorTemperature colorTemp="7229"/>
                    </a14:imgEffect>
                    <a14:imgEffect>
                      <a14:saturation sat="78000"/>
                    </a14:imgEffect>
                    <a14:imgEffect>
                      <a14:brightnessContrast bright="-6000" contrast="25000"/>
                    </a14:imgEffect>
                  </a14:imgLayer>
                </a14:imgProps>
              </a:ext>
              <a:ext uri="{28A0092B-C50C-407E-A947-70E740481C1C}">
                <a14:useLocalDpi xmlns:a14="http://schemas.microsoft.com/office/drawing/2010/main" val="0"/>
              </a:ext>
            </a:extLst>
          </a:blip>
          <a:srcRect l="12664" t="11879" r="13101" b="53818"/>
          <a:stretch/>
        </p:blipFill>
        <p:spPr>
          <a:xfrm>
            <a:off x="6270949" y="523174"/>
            <a:ext cx="2478478" cy="2478479"/>
          </a:xfrm>
          <a:prstGeom prst="rect">
            <a:avLst/>
          </a:prstGeom>
          <a:solidFill>
            <a:schemeClr val="accent5">
              <a:lumMod val="60000"/>
              <a:lumOff val="40000"/>
            </a:schemeClr>
          </a:solidFill>
          <a:ln w="28575"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oogle Shape;5754;p58">
            <a:extLst>
              <a:ext uri="{FF2B5EF4-FFF2-40B4-BE49-F238E27FC236}">
                <a16:creationId xmlns:a16="http://schemas.microsoft.com/office/drawing/2014/main" id="{F10956BC-B857-48F2-BAB4-2643821225DF}"/>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rot="7975490">
            <a:off x="8478322" y="250890"/>
            <a:ext cx="346013" cy="875625"/>
          </a:xfrm>
          <a:prstGeom prst="rect">
            <a:avLst/>
          </a:prstGeom>
          <a:noFill/>
          <a:ln>
            <a:noFill/>
          </a:ln>
        </p:spPr>
      </p:pic>
      <p:pic>
        <p:nvPicPr>
          <p:cNvPr id="11" name="Google Shape;5754;p58">
            <a:extLst>
              <a:ext uri="{FF2B5EF4-FFF2-40B4-BE49-F238E27FC236}">
                <a16:creationId xmlns:a16="http://schemas.microsoft.com/office/drawing/2014/main" id="{2A040E58-53CE-4D27-B1DD-0A577F438AEA}"/>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rot="7819237">
            <a:off x="6280955" y="2422640"/>
            <a:ext cx="346013" cy="875625"/>
          </a:xfrm>
          <a:prstGeom prst="rect">
            <a:avLst/>
          </a:prstGeom>
          <a:noFill/>
          <a:ln>
            <a:noFill/>
          </a:ln>
        </p:spPr>
      </p:pic>
    </p:spTree>
    <p:extLst>
      <p:ext uri="{BB962C8B-B14F-4D97-AF65-F5344CB8AC3E}">
        <p14:creationId xmlns:p14="http://schemas.microsoft.com/office/powerpoint/2010/main" val="107887876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38"/>
        <p:cNvGrpSpPr/>
        <p:nvPr/>
      </p:nvGrpSpPr>
      <p:grpSpPr>
        <a:xfrm>
          <a:off x="0" y="0"/>
          <a:ext cx="0" cy="0"/>
          <a:chOff x="0" y="0"/>
          <a:chExt cx="0" cy="0"/>
        </a:xfrm>
      </p:grpSpPr>
      <p:pic>
        <p:nvPicPr>
          <p:cNvPr id="5741" name="Google Shape;5741;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8835" y="2947764"/>
            <a:ext cx="1878616" cy="2848216"/>
          </a:xfrm>
          <a:prstGeom prst="rect">
            <a:avLst/>
          </a:prstGeom>
          <a:noFill/>
          <a:ln>
            <a:noFill/>
          </a:ln>
        </p:spPr>
      </p:pic>
      <p:pic>
        <p:nvPicPr>
          <p:cNvPr id="5744" name="Google Shape;5744;p5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97172" y="2768350"/>
            <a:ext cx="1996953" cy="3027630"/>
          </a:xfrm>
          <a:prstGeom prst="rect">
            <a:avLst/>
          </a:prstGeom>
          <a:noFill/>
          <a:ln>
            <a:noFill/>
          </a:ln>
        </p:spPr>
      </p:pic>
      <p:sp>
        <p:nvSpPr>
          <p:cNvPr id="14" name="מלבן 13">
            <a:extLst>
              <a:ext uri="{FF2B5EF4-FFF2-40B4-BE49-F238E27FC236}">
                <a16:creationId xmlns:a16="http://schemas.microsoft.com/office/drawing/2014/main" id="{0588A66C-D1A1-48A1-88D0-CFC4B801D561}"/>
              </a:ext>
            </a:extLst>
          </p:cNvPr>
          <p:cNvSpPr/>
          <p:nvPr/>
        </p:nvSpPr>
        <p:spPr>
          <a:xfrm>
            <a:off x="1047638" y="1321800"/>
            <a:ext cx="7048725" cy="1446550"/>
          </a:xfrm>
          <a:prstGeom prst="rect">
            <a:avLst/>
          </a:prstGeom>
        </p:spPr>
        <p:txBody>
          <a:bodyPr wrap="none">
            <a:spAutoFit/>
          </a:bodyPr>
          <a:lstStyle/>
          <a:p>
            <a:pPr algn="ctr"/>
            <a:r>
              <a:rPr lang="he-IL" sz="44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rPr>
              <a:t>ברכות לזוכים,</a:t>
            </a:r>
          </a:p>
          <a:p>
            <a:pPr algn="ctr"/>
            <a:r>
              <a:rPr lang="he-IL" sz="44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rPr>
              <a:t>ובהצלחה בשנה הבאה!</a:t>
            </a:r>
            <a:endParaRPr lang="LID4096" sz="4400" b="1" dirty="0">
              <a:ln w="12700">
                <a:solidFill>
                  <a:schemeClr val="accent5">
                    <a:lumMod val="50000"/>
                  </a:schemeClr>
                </a:solidFill>
                <a:prstDash val="solid"/>
              </a:ln>
              <a:solidFill>
                <a:schemeClr val="accent6">
                  <a:lumMod val="75000"/>
                </a:schemeClr>
              </a:solidFill>
              <a:effectLst>
                <a:outerShdw dist="38100" dir="2640000" algn="bl" rotWithShape="0">
                  <a:schemeClr val="accent1"/>
                </a:outerShdw>
              </a:effectLst>
              <a:latin typeface="Dorian CLM" pitchFamily="2" charset="-79"/>
              <a:cs typeface="Dorian CLM" pitchFamily="2" charset="-79"/>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387</Words>
  <Application>Microsoft Office PowerPoint</Application>
  <PresentationFormat>‫הצגה על המסך (16:9)</PresentationFormat>
  <Paragraphs>39</Paragraphs>
  <Slides>9</Slides>
  <Notes>9</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9</vt:i4>
      </vt:variant>
    </vt:vector>
  </HeadingPairs>
  <TitlesOfParts>
    <vt:vector size="17" baseType="lpstr">
      <vt:lpstr>Dorian CLM</vt:lpstr>
      <vt:lpstr>Work Sans</vt:lpstr>
      <vt:lpstr>Montserrat</vt:lpstr>
      <vt:lpstr>Amatica SC</vt:lpstr>
      <vt:lpstr>Arial</vt:lpstr>
      <vt:lpstr>Calibri</vt:lpstr>
      <vt:lpstr>Marcellus</vt:lpstr>
      <vt:lpstr> Cottagecore Aesthetic Style Thesis by Slidesgo</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דניאל שושני</dc:creator>
  <cp:lastModifiedBy>מיכל עדיקא</cp:lastModifiedBy>
  <cp:revision>45</cp:revision>
  <dcterms:modified xsi:type="dcterms:W3CDTF">2021-12-21T12:35:24Z</dcterms:modified>
</cp:coreProperties>
</file>